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33339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33339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33339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3864" y="2818892"/>
            <a:ext cx="5884671" cy="1278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33339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Programming with C++</a:t>
            </a:r>
            <a:r>
              <a:rPr spc="-30" dirty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t>‹#›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438" y="2212568"/>
            <a:ext cx="610616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dirty="0" smtClean="0">
                <a:latin typeface="Century Gothic"/>
                <a:cs typeface="Century Gothic"/>
              </a:rPr>
              <a:t>Computer Science 30MU (</a:t>
            </a:r>
            <a:r>
              <a:rPr sz="1800" dirty="0" smtClean="0">
                <a:latin typeface="Century Gothic"/>
                <a:cs typeface="Century Gothic"/>
              </a:rPr>
              <a:t>The </a:t>
            </a:r>
            <a:r>
              <a:rPr sz="1800" dirty="0">
                <a:latin typeface="Century Gothic"/>
                <a:cs typeface="Century Gothic"/>
              </a:rPr>
              <a:t>Programming </a:t>
            </a:r>
            <a:r>
              <a:rPr sz="1800" spc="-5" dirty="0">
                <a:latin typeface="Century Gothic"/>
                <a:cs typeface="Century Gothic"/>
              </a:rPr>
              <a:t>with</a:t>
            </a:r>
            <a:r>
              <a:rPr sz="1800" spc="-9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C</a:t>
            </a:r>
            <a:r>
              <a:rPr sz="1800" dirty="0" smtClean="0">
                <a:latin typeface="Century Gothic"/>
                <a:cs typeface="Century Gothic"/>
              </a:rPr>
              <a:t>++</a:t>
            </a:r>
            <a:r>
              <a:rPr lang="en-US" sz="1800" dirty="0" smtClean="0">
                <a:latin typeface="Century Gothic"/>
                <a:cs typeface="Century Gothic"/>
              </a:rPr>
              <a:t>)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0438" y="4495800"/>
            <a:ext cx="4734562" cy="17595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900" b="1" u="sng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Topics:</a:t>
            </a:r>
            <a:endParaRPr sz="1900" dirty="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110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dirty="0">
                <a:latin typeface="Bradley Hand ITC"/>
                <a:cs typeface="Bradley Hand ITC"/>
              </a:rPr>
              <a:t>5.1</a:t>
            </a:r>
            <a:r>
              <a:rPr sz="1800" b="1" spc="-5" dirty="0">
                <a:latin typeface="Bradley Hand ITC"/>
                <a:cs typeface="Bradley Hand ITC"/>
              </a:rPr>
              <a:t> </a:t>
            </a:r>
            <a:r>
              <a:rPr sz="1800" b="1" spc="-10" dirty="0">
                <a:latin typeface="Bradley Hand ITC"/>
                <a:cs typeface="Bradley Hand ITC"/>
              </a:rPr>
              <a:t>Function.</a:t>
            </a:r>
            <a:endParaRPr sz="1800" dirty="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5.2 Passing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Parameters.</a:t>
            </a:r>
            <a:endParaRPr sz="1800" dirty="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A. Passing by Value.</a:t>
            </a:r>
            <a:endParaRPr sz="1800" dirty="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90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B. Passing by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Reference.</a:t>
            </a:r>
            <a:endParaRPr sz="1800" dirty="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80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Worksheet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5.</a:t>
            </a:r>
            <a:endParaRPr sz="1800" dirty="0">
              <a:latin typeface="Bradley Hand ITC"/>
              <a:cs typeface="Bradley Hand IT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72539" y="2641854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19050">
            <a:solidFill>
              <a:srgbClr val="01010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/>
              <a:t>T</a:t>
            </a: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776981" y="2971800"/>
            <a:ext cx="2210816" cy="911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3845" marR="5080" indent="-271780">
              <a:lnSpc>
                <a:spcPct val="116199"/>
              </a:lnSpc>
              <a:spcBef>
                <a:spcPts val="95"/>
              </a:spcBef>
            </a:pPr>
            <a:r>
              <a:rPr sz="2500" b="1" dirty="0">
                <a:latin typeface="Comic Sans MS"/>
                <a:cs typeface="Comic Sans MS"/>
              </a:rPr>
              <a:t>Chapter</a:t>
            </a:r>
            <a:r>
              <a:rPr sz="2500" b="1" spc="-90" dirty="0">
                <a:latin typeface="Comic Sans MS"/>
                <a:cs typeface="Comic Sans MS"/>
              </a:rPr>
              <a:t> </a:t>
            </a:r>
            <a:r>
              <a:rPr sz="2500" b="1" spc="-5" dirty="0">
                <a:latin typeface="Comic Sans MS"/>
                <a:cs typeface="Comic Sans MS"/>
              </a:rPr>
              <a:t>Five  Functions</a:t>
            </a:r>
            <a:endParaRPr sz="25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684618"/>
            <a:ext cx="5787390" cy="10255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8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6-1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Arrays:</a:t>
            </a:r>
            <a:endParaRPr sz="2000">
              <a:latin typeface="Bradley Hand ITC"/>
              <a:cs typeface="Bradley Hand ITC"/>
            </a:endParaRPr>
          </a:p>
          <a:p>
            <a:pPr marL="12700" marR="5080" algn="just">
              <a:lnSpc>
                <a:spcPct val="102099"/>
              </a:lnSpc>
              <a:spcBef>
                <a:spcPts val="380"/>
              </a:spcBef>
            </a:pPr>
            <a:r>
              <a:rPr sz="1200" dirty="0">
                <a:latin typeface="Century Gothic"/>
                <a:cs typeface="Century Gothic"/>
              </a:rPr>
              <a:t>An array </a:t>
            </a:r>
            <a:r>
              <a:rPr sz="1200" spc="-5" dirty="0">
                <a:latin typeface="Century Gothic"/>
                <a:cs typeface="Century Gothic"/>
              </a:rPr>
              <a:t>is </a:t>
            </a:r>
            <a:r>
              <a:rPr sz="1200" dirty="0">
                <a:latin typeface="Century Gothic"/>
                <a:cs typeface="Century Gothic"/>
              </a:rPr>
              <a:t>a consecutive group of homogeneous </a:t>
            </a:r>
            <a:r>
              <a:rPr sz="1200" spc="-5" dirty="0">
                <a:latin typeface="Century Gothic"/>
                <a:cs typeface="Century Gothic"/>
              </a:rPr>
              <a:t>memory locations. Each  </a:t>
            </a:r>
            <a:r>
              <a:rPr sz="1200" dirty="0">
                <a:latin typeface="Century Gothic"/>
                <a:cs typeface="Century Gothic"/>
              </a:rPr>
              <a:t>element (location) can </a:t>
            </a:r>
            <a:r>
              <a:rPr sz="1200" spc="-5" dirty="0">
                <a:latin typeface="Century Gothic"/>
                <a:cs typeface="Century Gothic"/>
              </a:rPr>
              <a:t>bee </a:t>
            </a:r>
            <a:r>
              <a:rPr sz="1200" dirty="0">
                <a:latin typeface="Century Gothic"/>
                <a:cs typeface="Century Gothic"/>
              </a:rPr>
              <a:t>referred to </a:t>
            </a:r>
            <a:r>
              <a:rPr sz="1200" spc="-5" dirty="0">
                <a:latin typeface="Century Gothic"/>
                <a:cs typeface="Century Gothic"/>
              </a:rPr>
              <a:t>using </a:t>
            </a:r>
            <a:r>
              <a:rPr sz="1200" dirty="0">
                <a:latin typeface="Century Gothic"/>
                <a:cs typeface="Century Gothic"/>
              </a:rPr>
              <a:t>the array </a:t>
            </a:r>
            <a:r>
              <a:rPr sz="1200" spc="-5" dirty="0">
                <a:latin typeface="Century Gothic"/>
                <a:cs typeface="Century Gothic"/>
              </a:rPr>
              <a:t>name along </a:t>
            </a:r>
            <a:r>
              <a:rPr sz="1200" dirty="0">
                <a:latin typeface="Century Gothic"/>
                <a:cs typeface="Century Gothic"/>
              </a:rPr>
              <a:t>with an  </a:t>
            </a:r>
            <a:r>
              <a:rPr sz="1200" spc="-5" dirty="0">
                <a:latin typeface="Century Gothic"/>
                <a:cs typeface="Century Gothic"/>
              </a:rPr>
              <a:t>integer </a:t>
            </a:r>
            <a:r>
              <a:rPr sz="1200" dirty="0">
                <a:latin typeface="Century Gothic"/>
                <a:cs typeface="Century Gothic"/>
              </a:rPr>
              <a:t>that </a:t>
            </a:r>
            <a:r>
              <a:rPr sz="1200" spc="-5" dirty="0">
                <a:latin typeface="Century Gothic"/>
                <a:cs typeface="Century Gothic"/>
              </a:rPr>
              <a:t>denotes </a:t>
            </a:r>
            <a:r>
              <a:rPr sz="1200" dirty="0">
                <a:latin typeface="Century Gothic"/>
                <a:cs typeface="Century Gothic"/>
              </a:rPr>
              <a:t>the relative position </a:t>
            </a:r>
            <a:r>
              <a:rPr sz="1200" spc="-5" dirty="0">
                <a:latin typeface="Century Gothic"/>
                <a:cs typeface="Century Gothic"/>
              </a:rPr>
              <a:t>of that element </a:t>
            </a:r>
            <a:r>
              <a:rPr sz="1200" dirty="0">
                <a:latin typeface="Century Gothic"/>
                <a:cs typeface="Century Gothic"/>
              </a:rPr>
              <a:t>within </a:t>
            </a:r>
            <a:r>
              <a:rPr sz="1200" spc="-5" dirty="0">
                <a:latin typeface="Century Gothic"/>
                <a:cs typeface="Century Gothic"/>
              </a:rPr>
              <a:t>the</a:t>
            </a:r>
            <a:r>
              <a:rPr sz="1200" spc="-5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730452"/>
            <a:ext cx="3201035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345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6-1 Array of One Dimension:  1 Declaration of 1D-Arrays:</a:t>
            </a:r>
            <a:endParaRPr sz="2000">
              <a:latin typeface="Bradley Hand ITC"/>
              <a:cs typeface="Bradley Hand IT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8810" y="2807207"/>
            <a:ext cx="3954779" cy="28257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762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7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General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Form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1D-Array: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8810" y="3092450"/>
            <a:ext cx="3954779" cy="4235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946150">
              <a:lnSpc>
                <a:spcPct val="100000"/>
              </a:lnSpc>
              <a:spcBef>
                <a:spcPts val="885"/>
              </a:spcBef>
            </a:pPr>
            <a:r>
              <a:rPr sz="1150" i="1" spc="-30" dirty="0">
                <a:latin typeface="Tahoma"/>
                <a:cs typeface="Tahoma"/>
              </a:rPr>
              <a:t>data-type </a:t>
            </a:r>
            <a:r>
              <a:rPr sz="1300" dirty="0">
                <a:latin typeface="Tahoma"/>
                <a:cs typeface="Tahoma"/>
              </a:rPr>
              <a:t>Array-name [ </a:t>
            </a:r>
            <a:r>
              <a:rPr sz="1150" i="1" spc="-30" dirty="0">
                <a:latin typeface="Tahoma"/>
                <a:cs typeface="Tahoma"/>
              </a:rPr>
              <a:t>size</a:t>
            </a:r>
            <a:r>
              <a:rPr sz="1150" i="1" spc="105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];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3692905"/>
            <a:ext cx="715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Examples: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0420" y="3693667"/>
            <a:ext cx="1252220" cy="76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1200" dirty="0">
                <a:latin typeface="Century Gothic"/>
                <a:cs typeface="Century Gothic"/>
              </a:rPr>
              <a:t>int	age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[10];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02099"/>
              </a:lnSpc>
              <a:tabLst>
                <a:tab pos="454025" algn="l"/>
              </a:tabLst>
            </a:pPr>
            <a:r>
              <a:rPr sz="1200" dirty="0">
                <a:latin typeface="Century Gothic"/>
                <a:cs typeface="Century Gothic"/>
              </a:rPr>
              <a:t>int	num [30];  float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degree[5];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char a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[15];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7733" y="4826507"/>
            <a:ext cx="3232288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3139" y="6352114"/>
            <a:ext cx="3627754" cy="2705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2 Initializing Array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Elements:</a:t>
            </a:r>
            <a:endParaRPr sz="2000">
              <a:latin typeface="Bradley Hand ITC"/>
              <a:cs typeface="Bradley Hand ITC"/>
            </a:endParaRPr>
          </a:p>
          <a:p>
            <a:pPr marL="105410" marR="1318895" indent="-105410">
              <a:lnSpc>
                <a:spcPct val="102099"/>
              </a:lnSpc>
              <a:spcBef>
                <a:spcPts val="375"/>
              </a:spcBef>
              <a:buChar char="-"/>
              <a:tabLst>
                <a:tab pos="105410" algn="l"/>
              </a:tabLst>
            </a:pPr>
            <a:r>
              <a:rPr sz="1200" spc="-5" dirty="0">
                <a:latin typeface="Century Gothic"/>
                <a:cs typeface="Century Gothic"/>
              </a:rPr>
              <a:t>The </a:t>
            </a:r>
            <a:r>
              <a:rPr sz="1200" dirty="0">
                <a:latin typeface="Century Gothic"/>
                <a:cs typeface="Century Gothic"/>
              </a:rPr>
              <a:t>first element of </a:t>
            </a:r>
            <a:r>
              <a:rPr sz="1200" spc="-5" dirty="0">
                <a:latin typeface="Century Gothic"/>
                <a:cs typeface="Century Gothic"/>
              </a:rPr>
              <a:t>array</a:t>
            </a:r>
            <a:r>
              <a:rPr sz="1200" spc="-1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age:  age [0] </a:t>
            </a:r>
            <a:r>
              <a:rPr sz="1200" dirty="0">
                <a:latin typeface="Century Gothic"/>
                <a:cs typeface="Century Gothic"/>
              </a:rPr>
              <a:t>=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18;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entury Gothic"/>
              <a:buChar char="-"/>
            </a:pPr>
            <a:endParaRPr sz="1250">
              <a:latin typeface="Times New Roman"/>
              <a:cs typeface="Times New Roman"/>
            </a:endParaRPr>
          </a:p>
          <a:p>
            <a:pPr marL="105410" marR="1309370" indent="-105410">
              <a:lnSpc>
                <a:spcPct val="102099"/>
              </a:lnSpc>
              <a:buChar char="-"/>
              <a:tabLst>
                <a:tab pos="105410" algn="l"/>
              </a:tabLst>
            </a:pPr>
            <a:r>
              <a:rPr sz="1200" spc="-5" dirty="0">
                <a:latin typeface="Century Gothic"/>
                <a:cs typeface="Century Gothic"/>
              </a:rPr>
              <a:t>The last </a:t>
            </a:r>
            <a:r>
              <a:rPr sz="1200" dirty="0">
                <a:latin typeface="Century Gothic"/>
                <a:cs typeface="Century Gothic"/>
              </a:rPr>
              <a:t>element of array</a:t>
            </a:r>
            <a:r>
              <a:rPr sz="1200" spc="-10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age:  </a:t>
            </a:r>
            <a:r>
              <a:rPr sz="1200" spc="-5" dirty="0">
                <a:latin typeface="Century Gothic"/>
                <a:cs typeface="Century Gothic"/>
              </a:rPr>
              <a:t>age [9] </a:t>
            </a:r>
            <a:r>
              <a:rPr sz="1200" dirty="0">
                <a:latin typeface="Century Gothic"/>
                <a:cs typeface="Century Gothic"/>
              </a:rPr>
              <a:t>=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19;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entury Gothic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04775" indent="-92710">
              <a:lnSpc>
                <a:spcPct val="100000"/>
              </a:lnSpc>
              <a:spcBef>
                <a:spcPts val="5"/>
              </a:spcBef>
              <a:buChar char="-"/>
              <a:tabLst>
                <a:tab pos="105410" algn="l"/>
              </a:tabLst>
            </a:pPr>
            <a:r>
              <a:rPr sz="1200" dirty="0">
                <a:latin typeface="Century Gothic"/>
                <a:cs typeface="Century Gothic"/>
              </a:rPr>
              <a:t>All elements of </a:t>
            </a:r>
            <a:r>
              <a:rPr sz="1200" spc="-5" dirty="0">
                <a:latin typeface="Century Gothic"/>
                <a:cs typeface="Century Gothic"/>
              </a:rPr>
              <a:t>array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age:</a:t>
            </a:r>
            <a:endParaRPr sz="1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age [9] = { 18, 17, 18 </a:t>
            </a:r>
            <a:r>
              <a:rPr sz="1200" spc="-5" dirty="0">
                <a:latin typeface="Century Gothic"/>
                <a:cs typeface="Century Gothic"/>
              </a:rPr>
              <a:t>,18 ,19, </a:t>
            </a:r>
            <a:r>
              <a:rPr sz="1200" dirty="0">
                <a:latin typeface="Century Gothic"/>
                <a:cs typeface="Century Gothic"/>
              </a:rPr>
              <a:t>20 </a:t>
            </a:r>
            <a:r>
              <a:rPr sz="1200" spc="-5" dirty="0">
                <a:latin typeface="Century Gothic"/>
                <a:cs typeface="Century Gothic"/>
              </a:rPr>
              <a:t>,17, </a:t>
            </a:r>
            <a:r>
              <a:rPr sz="1200" dirty="0">
                <a:latin typeface="Century Gothic"/>
                <a:cs typeface="Century Gothic"/>
              </a:rPr>
              <a:t>18 </a:t>
            </a:r>
            <a:r>
              <a:rPr sz="1200" spc="-5" dirty="0">
                <a:latin typeface="Century Gothic"/>
                <a:cs typeface="Century Gothic"/>
              </a:rPr>
              <a:t>,19</a:t>
            </a:r>
            <a:r>
              <a:rPr sz="1200" spc="-7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};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entury Gothic"/>
                <a:cs typeface="Century Gothic"/>
              </a:rPr>
              <a:t>- int x [ ] = { 12, </a:t>
            </a:r>
            <a:r>
              <a:rPr sz="1200" spc="5" dirty="0">
                <a:latin typeface="Century Gothic"/>
                <a:cs typeface="Century Gothic"/>
              </a:rPr>
              <a:t>3, </a:t>
            </a:r>
            <a:r>
              <a:rPr sz="1200" dirty="0">
                <a:latin typeface="Century Gothic"/>
                <a:cs typeface="Century Gothic"/>
              </a:rPr>
              <a:t>5, 0, 11, 7, 30, 100, 22</a:t>
            </a:r>
            <a:r>
              <a:rPr sz="1200" spc="-1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};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entury Gothic"/>
                <a:cs typeface="Century Gothic"/>
              </a:rPr>
              <a:t>- int y [10] = { 8, 10, 13, 15, 0, </a:t>
            </a:r>
            <a:r>
              <a:rPr sz="1200" spc="5" dirty="0">
                <a:latin typeface="Century Gothic"/>
                <a:cs typeface="Century Gothic"/>
              </a:rPr>
              <a:t>1, </a:t>
            </a:r>
            <a:r>
              <a:rPr sz="1200" dirty="0">
                <a:latin typeface="Century Gothic"/>
                <a:cs typeface="Century Gothic"/>
              </a:rPr>
              <a:t>17,</a:t>
            </a:r>
            <a:r>
              <a:rPr sz="1200" spc="-1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22};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10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762341"/>
            <a:ext cx="4090670" cy="19596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3 Accessing Array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Elements:</a:t>
            </a:r>
            <a:endParaRPr sz="2000">
              <a:latin typeface="Bradley Hand ITC"/>
              <a:cs typeface="Bradley Hand ITC"/>
            </a:endParaRPr>
          </a:p>
          <a:p>
            <a:pPr marL="105410" marR="22225" indent="-105410">
              <a:lnSpc>
                <a:spcPct val="102099"/>
              </a:lnSpc>
              <a:spcBef>
                <a:spcPts val="380"/>
              </a:spcBef>
              <a:buChar char="-"/>
              <a:tabLst>
                <a:tab pos="105410" algn="l"/>
              </a:tabLst>
            </a:pPr>
            <a:r>
              <a:rPr sz="1200" dirty="0">
                <a:latin typeface="Century Gothic"/>
                <a:cs typeface="Century Gothic"/>
              </a:rPr>
              <a:t>Accessing the first element of </a:t>
            </a:r>
            <a:r>
              <a:rPr sz="1200" spc="-5" dirty="0">
                <a:latin typeface="Century Gothic"/>
                <a:cs typeface="Century Gothic"/>
              </a:rPr>
              <a:t>array </a:t>
            </a:r>
            <a:r>
              <a:rPr sz="1200" dirty="0">
                <a:latin typeface="Century Gothic"/>
                <a:cs typeface="Century Gothic"/>
              </a:rPr>
              <a:t>num to </a:t>
            </a:r>
            <a:r>
              <a:rPr sz="1200" spc="-5" dirty="0">
                <a:latin typeface="Century Gothic"/>
                <a:cs typeface="Century Gothic"/>
              </a:rPr>
              <a:t>variable</a:t>
            </a:r>
            <a:r>
              <a:rPr sz="1200" spc="-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x:  x = num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[0];</a:t>
            </a:r>
            <a:endParaRPr sz="1200">
              <a:latin typeface="Century Gothic"/>
              <a:cs typeface="Century Gothic"/>
            </a:endParaRPr>
          </a:p>
          <a:p>
            <a:pPr marL="105410" marR="5080" indent="-105410">
              <a:lnSpc>
                <a:spcPct val="102099"/>
              </a:lnSpc>
              <a:spcBef>
                <a:spcPts val="985"/>
              </a:spcBef>
              <a:buChar char="-"/>
              <a:tabLst>
                <a:tab pos="105410" algn="l"/>
              </a:tabLst>
            </a:pPr>
            <a:r>
              <a:rPr sz="1200" dirty="0">
                <a:latin typeface="Century Gothic"/>
                <a:cs typeface="Century Gothic"/>
              </a:rPr>
              <a:t>Accessing the </a:t>
            </a:r>
            <a:r>
              <a:rPr sz="1200" spc="-5" dirty="0">
                <a:latin typeface="Century Gothic"/>
                <a:cs typeface="Century Gothic"/>
              </a:rPr>
              <a:t>last </a:t>
            </a:r>
            <a:r>
              <a:rPr sz="1200" dirty="0">
                <a:latin typeface="Century Gothic"/>
                <a:cs typeface="Century Gothic"/>
              </a:rPr>
              <a:t>element of </a:t>
            </a:r>
            <a:r>
              <a:rPr sz="1200" spc="-5" dirty="0">
                <a:latin typeface="Century Gothic"/>
                <a:cs typeface="Century Gothic"/>
              </a:rPr>
              <a:t>array </a:t>
            </a:r>
            <a:r>
              <a:rPr sz="1200" dirty="0">
                <a:latin typeface="Century Gothic"/>
                <a:cs typeface="Century Gothic"/>
              </a:rPr>
              <a:t>num to </a:t>
            </a:r>
            <a:r>
              <a:rPr sz="1200" spc="-5" dirty="0">
                <a:latin typeface="Century Gothic"/>
                <a:cs typeface="Century Gothic"/>
              </a:rPr>
              <a:t>variable y:  </a:t>
            </a:r>
            <a:r>
              <a:rPr sz="1200" dirty="0">
                <a:latin typeface="Century Gothic"/>
                <a:cs typeface="Century Gothic"/>
              </a:rPr>
              <a:t>y = num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[9];</a:t>
            </a:r>
            <a:endParaRPr sz="1200">
              <a:latin typeface="Century Gothic"/>
              <a:cs typeface="Century Gothic"/>
            </a:endParaRPr>
          </a:p>
          <a:p>
            <a:pPr marL="104775" indent="-92710">
              <a:lnSpc>
                <a:spcPct val="100000"/>
              </a:lnSpc>
              <a:spcBef>
                <a:spcPts val="1010"/>
              </a:spcBef>
              <a:buChar char="-"/>
              <a:tabLst>
                <a:tab pos="105410" algn="l"/>
              </a:tabLst>
            </a:pPr>
            <a:r>
              <a:rPr sz="1200" dirty="0">
                <a:latin typeface="Century Gothic"/>
                <a:cs typeface="Century Gothic"/>
              </a:rPr>
              <a:t>cout &lt;&lt; num [0] + num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[9];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dirty="0">
                <a:latin typeface="Century Gothic"/>
                <a:cs typeface="Century Gothic"/>
              </a:rPr>
              <a:t>- num </a:t>
            </a:r>
            <a:r>
              <a:rPr sz="1200" spc="-5" dirty="0">
                <a:latin typeface="Century Gothic"/>
                <a:cs typeface="Century Gothic"/>
              </a:rPr>
              <a:t>[0] </a:t>
            </a:r>
            <a:r>
              <a:rPr sz="1200" dirty="0">
                <a:latin typeface="Century Gothic"/>
                <a:cs typeface="Century Gothic"/>
              </a:rPr>
              <a:t>= num </a:t>
            </a:r>
            <a:r>
              <a:rPr sz="1200" spc="-5" dirty="0">
                <a:latin typeface="Century Gothic"/>
                <a:cs typeface="Century Gothic"/>
              </a:rPr>
              <a:t>[1] </a:t>
            </a:r>
            <a:r>
              <a:rPr sz="1200" dirty="0">
                <a:latin typeface="Century Gothic"/>
                <a:cs typeface="Century Gothic"/>
              </a:rPr>
              <a:t>+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num[2];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824986"/>
            <a:ext cx="1724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- num </a:t>
            </a:r>
            <a:r>
              <a:rPr sz="1200" spc="-5" dirty="0">
                <a:latin typeface="Century Gothic"/>
                <a:cs typeface="Century Gothic"/>
              </a:rPr>
              <a:t>[7] </a:t>
            </a:r>
            <a:r>
              <a:rPr sz="1200" dirty="0">
                <a:latin typeface="Century Gothic"/>
                <a:cs typeface="Century Gothic"/>
              </a:rPr>
              <a:t>= num </a:t>
            </a:r>
            <a:r>
              <a:rPr sz="1200" spc="-5" dirty="0">
                <a:latin typeface="Century Gothic"/>
                <a:cs typeface="Century Gothic"/>
              </a:rPr>
              <a:t>[7] </a:t>
            </a:r>
            <a:r>
              <a:rPr sz="1200" dirty="0">
                <a:latin typeface="Century Gothic"/>
                <a:cs typeface="Century Gothic"/>
              </a:rPr>
              <a:t>+</a:t>
            </a:r>
            <a:r>
              <a:rPr sz="1200" spc="-9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3;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715" y="2850132"/>
            <a:ext cx="11201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75" dirty="0">
                <a:latin typeface="Wingdings"/>
                <a:cs typeface="Wingdings"/>
              </a:rPr>
              <a:t>€€</a:t>
            </a:r>
            <a:r>
              <a:rPr sz="9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num [7] </a:t>
            </a:r>
            <a:r>
              <a:rPr sz="1000" dirty="0">
                <a:latin typeface="Century Gothic"/>
                <a:cs typeface="Century Gothic"/>
              </a:rPr>
              <a:t>+=</a:t>
            </a:r>
            <a:r>
              <a:rPr sz="1000" spc="-1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3;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3346195"/>
            <a:ext cx="44545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4 Read / Write / Process Array</a:t>
            </a:r>
            <a:r>
              <a:rPr sz="2000" b="1" u="heavy" spc="30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Elements:</a:t>
            </a:r>
            <a:endParaRPr sz="2000">
              <a:latin typeface="Bradley Hand ITC"/>
              <a:cs typeface="Bradley Hand IT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3702050"/>
            <a:ext cx="1336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- cout &lt;&lt; num</a:t>
            </a:r>
            <a:r>
              <a:rPr sz="1200" spc="-1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[4];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2079" y="3702050"/>
            <a:ext cx="1688464" cy="3962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265" marR="5080" indent="-457200">
              <a:lnSpc>
                <a:spcPct val="102499"/>
              </a:lnSpc>
              <a:spcBef>
                <a:spcPts val="60"/>
              </a:spcBef>
            </a:pPr>
            <a:r>
              <a:rPr sz="1200" dirty="0">
                <a:latin typeface="Century Gothic"/>
                <a:cs typeface="Century Gothic"/>
              </a:rPr>
              <a:t>- for (int i=0; </a:t>
            </a:r>
            <a:r>
              <a:rPr sz="1200" spc="-5" dirty="0">
                <a:latin typeface="Century Gothic"/>
                <a:cs typeface="Century Gothic"/>
              </a:rPr>
              <a:t>i&lt;10; </a:t>
            </a:r>
            <a:r>
              <a:rPr sz="1200" dirty="0">
                <a:latin typeface="Century Gothic"/>
                <a:cs typeface="Century Gothic"/>
              </a:rPr>
              <a:t>i++)  cout &lt;&lt; num[ i</a:t>
            </a:r>
            <a:r>
              <a:rPr sz="1200" spc="-10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4185158"/>
            <a:ext cx="1757680" cy="893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- </a:t>
            </a: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dirty="0">
                <a:latin typeface="Century Gothic"/>
                <a:cs typeface="Century Gothic"/>
              </a:rPr>
              <a:t>( </a:t>
            </a:r>
            <a:r>
              <a:rPr sz="1200" spc="-5" dirty="0">
                <a:latin typeface="Century Gothic"/>
                <a:cs typeface="Century Gothic"/>
              </a:rPr>
              <a:t>num [5] </a:t>
            </a:r>
            <a:r>
              <a:rPr sz="1200" dirty="0">
                <a:latin typeface="Century Gothic"/>
                <a:cs typeface="Century Gothic"/>
              </a:rPr>
              <a:t>&gt; 5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)</a:t>
            </a:r>
            <a:endParaRPr sz="1200">
              <a:latin typeface="Century Gothic"/>
              <a:cs typeface="Century Gothic"/>
            </a:endParaRPr>
          </a:p>
          <a:p>
            <a:pPr marL="391795">
              <a:lnSpc>
                <a:spcPct val="100000"/>
              </a:lnSpc>
              <a:spcBef>
                <a:spcPts val="30"/>
              </a:spcBef>
            </a:pPr>
            <a:r>
              <a:rPr sz="1200" spc="-5" dirty="0">
                <a:latin typeface="Century Gothic"/>
                <a:cs typeface="Century Gothic"/>
              </a:rPr>
              <a:t>cout &lt;&lt;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“greater”;</a:t>
            </a:r>
            <a:endParaRPr sz="1200">
              <a:latin typeface="Century Gothic"/>
              <a:cs typeface="Century Gothic"/>
            </a:endParaRPr>
          </a:p>
          <a:p>
            <a:pPr marL="469265" marR="195580" indent="-457200">
              <a:lnSpc>
                <a:spcPct val="102099"/>
              </a:lnSpc>
              <a:spcBef>
                <a:spcPts val="980"/>
              </a:spcBef>
            </a:pPr>
            <a:r>
              <a:rPr sz="1200" dirty="0">
                <a:latin typeface="Century Gothic"/>
                <a:cs typeface="Century Gothic"/>
              </a:rPr>
              <a:t>- for (int i=0; </a:t>
            </a:r>
            <a:r>
              <a:rPr sz="1200" spc="-5" dirty="0">
                <a:latin typeface="Century Gothic"/>
                <a:cs typeface="Century Gothic"/>
              </a:rPr>
              <a:t>i&lt;10;</a:t>
            </a:r>
            <a:r>
              <a:rPr sz="1200" spc="-10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i++)  cin &gt;&gt; num[ i</a:t>
            </a:r>
            <a:r>
              <a:rPr sz="1200" spc="-1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2079" y="4185158"/>
            <a:ext cx="2019935" cy="10801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69265" marR="335915" indent="-457200">
              <a:lnSpc>
                <a:spcPct val="102099"/>
              </a:lnSpc>
              <a:spcBef>
                <a:spcPts val="70"/>
              </a:spcBef>
            </a:pPr>
            <a:r>
              <a:rPr sz="1200" dirty="0">
                <a:latin typeface="Century Gothic"/>
                <a:cs typeface="Century Gothic"/>
              </a:rPr>
              <a:t>- </a:t>
            </a:r>
            <a:r>
              <a:rPr sz="1200" spc="-5" dirty="0">
                <a:latin typeface="Century Gothic"/>
                <a:cs typeface="Century Gothic"/>
              </a:rPr>
              <a:t>for </a:t>
            </a:r>
            <a:r>
              <a:rPr sz="1200" dirty="0">
                <a:latin typeface="Century Gothic"/>
                <a:cs typeface="Century Gothic"/>
              </a:rPr>
              <a:t>(int i=9; </a:t>
            </a:r>
            <a:r>
              <a:rPr sz="1200" spc="-5" dirty="0">
                <a:latin typeface="Century Gothic"/>
                <a:cs typeface="Century Gothic"/>
              </a:rPr>
              <a:t>i&gt;=0; i++)  </a:t>
            </a:r>
            <a:r>
              <a:rPr sz="1200" dirty="0">
                <a:latin typeface="Century Gothic"/>
                <a:cs typeface="Century Gothic"/>
              </a:rPr>
              <a:t>cout &lt;&lt; num[ i</a:t>
            </a:r>
            <a:r>
              <a:rPr sz="1200" spc="-10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];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dirty="0">
                <a:latin typeface="Century Gothic"/>
                <a:cs typeface="Century Gothic"/>
              </a:rPr>
              <a:t>-</a:t>
            </a:r>
            <a:r>
              <a:rPr sz="1200" spc="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sum=0;</a:t>
            </a:r>
            <a:endParaRPr sz="1200">
              <a:latin typeface="Century Gothic"/>
              <a:cs typeface="Century Gothic"/>
            </a:endParaRPr>
          </a:p>
          <a:p>
            <a:pPr marL="137795">
              <a:lnSpc>
                <a:spcPct val="100000"/>
              </a:lnSpc>
              <a:spcBef>
                <a:spcPts val="30"/>
              </a:spcBef>
            </a:pPr>
            <a:r>
              <a:rPr sz="1200" spc="-5" dirty="0">
                <a:latin typeface="Century Gothic"/>
                <a:cs typeface="Century Gothic"/>
              </a:rPr>
              <a:t>for </a:t>
            </a:r>
            <a:r>
              <a:rPr sz="1200" dirty="0">
                <a:latin typeface="Century Gothic"/>
                <a:cs typeface="Century Gothic"/>
              </a:rPr>
              <a:t>(int i=0; i&lt;10;</a:t>
            </a:r>
            <a:r>
              <a:rPr sz="1200" spc="-6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i++)</a:t>
            </a:r>
            <a:endParaRPr sz="1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sum = sum + </a:t>
            </a:r>
            <a:r>
              <a:rPr sz="1200" spc="-5" dirty="0">
                <a:latin typeface="Century Gothic"/>
                <a:cs typeface="Century Gothic"/>
              </a:rPr>
              <a:t>num[ </a:t>
            </a:r>
            <a:r>
              <a:rPr sz="1200" dirty="0">
                <a:latin typeface="Century Gothic"/>
                <a:cs typeface="Century Gothic"/>
              </a:rPr>
              <a:t>i</a:t>
            </a:r>
            <a:r>
              <a:rPr sz="1200" spc="-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4439" y="5442965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4439" y="5629655"/>
            <a:ext cx="0" cy="531495"/>
          </a:xfrm>
          <a:custGeom>
            <a:avLst/>
            <a:gdLst/>
            <a:ahLst/>
            <a:cxnLst/>
            <a:rect l="l" t="t" r="r" b="b"/>
            <a:pathLst>
              <a:path h="531495">
                <a:moveTo>
                  <a:pt x="0" y="0"/>
                </a:moveTo>
                <a:lnTo>
                  <a:pt x="0" y="53111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64919" y="5591810"/>
            <a:ext cx="5311140" cy="18554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>
              <a:lnSpc>
                <a:spcPct val="101200"/>
              </a:lnSpc>
              <a:spcBef>
                <a:spcPts val="75"/>
              </a:spcBef>
              <a:tabLst>
                <a:tab pos="397510" algn="l"/>
              </a:tabLst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Century Gothic"/>
                <a:cs typeface="Century Gothic"/>
              </a:rPr>
              <a:t>Write C++ program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display 2</a:t>
            </a:r>
            <a:r>
              <a:rPr sz="1200" spc="-7" baseline="20833" dirty="0">
                <a:latin typeface="Century Gothic"/>
                <a:cs typeface="Century Gothic"/>
              </a:rPr>
              <a:t>nd </a:t>
            </a:r>
            <a:r>
              <a:rPr sz="1200" dirty="0">
                <a:latin typeface="Century Gothic"/>
                <a:cs typeface="Century Gothic"/>
              </a:rPr>
              <a:t>and </a:t>
            </a:r>
            <a:r>
              <a:rPr sz="1200" spc="-5" dirty="0">
                <a:latin typeface="Century Gothic"/>
                <a:cs typeface="Century Gothic"/>
              </a:rPr>
              <a:t>5</a:t>
            </a:r>
            <a:r>
              <a:rPr sz="1200" spc="-7" baseline="20833" dirty="0">
                <a:latin typeface="Century Gothic"/>
                <a:cs typeface="Century Gothic"/>
              </a:rPr>
              <a:t>th </a:t>
            </a:r>
            <a:r>
              <a:rPr sz="1200" dirty="0">
                <a:latin typeface="Century Gothic"/>
                <a:cs typeface="Century Gothic"/>
              </a:rPr>
              <a:t>elements of </a:t>
            </a:r>
            <a:r>
              <a:rPr sz="1200" spc="-5" dirty="0">
                <a:latin typeface="Century Gothic"/>
                <a:cs typeface="Century Gothic"/>
              </a:rPr>
              <a:t>array  distance:</a:t>
            </a:r>
            <a:endParaRPr sz="1200">
              <a:latin typeface="Century Gothic"/>
              <a:cs typeface="Century Gothic"/>
            </a:endParaRPr>
          </a:p>
          <a:p>
            <a:pPr marL="38100" marR="3801110">
              <a:lnSpc>
                <a:spcPts val="1960"/>
              </a:lnSpc>
              <a:spcBef>
                <a:spcPts val="165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main(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38100">
              <a:lnSpc>
                <a:spcPts val="1180"/>
              </a:lnSpc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72770">
              <a:lnSpc>
                <a:spcPct val="100000"/>
              </a:lnSpc>
              <a:spcBef>
                <a:spcPts val="30"/>
              </a:spcBef>
            </a:pPr>
            <a:r>
              <a:rPr sz="1100" b="1" spc="-10" dirty="0">
                <a:latin typeface="Century Gothic"/>
                <a:cs typeface="Century Gothic"/>
              </a:rPr>
              <a:t>double </a:t>
            </a:r>
            <a:r>
              <a:rPr sz="1100" b="1" spc="-5" dirty="0">
                <a:latin typeface="Century Gothic"/>
                <a:cs typeface="Century Gothic"/>
              </a:rPr>
              <a:t>distance[ ] = { 23.14, 70.52, 104.08, 468.78,</a:t>
            </a:r>
            <a:r>
              <a:rPr sz="1100" b="1" spc="7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6.28};</a:t>
            </a:r>
            <a:endParaRPr sz="1100">
              <a:latin typeface="Century Gothic"/>
              <a:cs typeface="Century Gothic"/>
            </a:endParaRPr>
          </a:p>
          <a:p>
            <a:pPr marL="584200" marR="1452880">
              <a:lnSpc>
                <a:spcPts val="1350"/>
              </a:lnSpc>
              <a:spcBef>
                <a:spcPts val="45"/>
              </a:spcBef>
            </a:pP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“2</a:t>
            </a:r>
            <a:r>
              <a:rPr sz="1050" b="1" spc="-7" baseline="23809" dirty="0">
                <a:latin typeface="Century Gothic"/>
                <a:cs typeface="Century Gothic"/>
              </a:rPr>
              <a:t>nd </a:t>
            </a:r>
            <a:r>
              <a:rPr sz="1100" b="1" spc="-5" dirty="0">
                <a:latin typeface="Century Gothic"/>
                <a:cs typeface="Century Gothic"/>
              </a:rPr>
              <a:t>element is: “ &lt;&lt; distance[1] &lt;&lt; endl;  </a:t>
            </a: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“5</a:t>
            </a:r>
            <a:r>
              <a:rPr sz="1050" b="1" spc="-7" baseline="23809" dirty="0">
                <a:latin typeface="Century Gothic"/>
                <a:cs typeface="Century Gothic"/>
              </a:rPr>
              <a:t>th </a:t>
            </a:r>
            <a:r>
              <a:rPr sz="1100" b="1" spc="-5" dirty="0">
                <a:latin typeface="Century Gothic"/>
                <a:cs typeface="Century Gothic"/>
              </a:rPr>
              <a:t>element is: “ &lt;&lt;</a:t>
            </a:r>
            <a:r>
              <a:rPr sz="1100" b="1" spc="-6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distance[4];</a:t>
            </a:r>
            <a:endParaRPr sz="1100">
              <a:latin typeface="Century Gothic"/>
              <a:cs typeface="Century Gothic"/>
            </a:endParaRPr>
          </a:p>
          <a:p>
            <a:pPr marL="38100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34439" y="6160770"/>
            <a:ext cx="0" cy="1277620"/>
          </a:xfrm>
          <a:custGeom>
            <a:avLst/>
            <a:gdLst/>
            <a:ahLst/>
            <a:cxnLst/>
            <a:rect l="l" t="t" r="r" b="b"/>
            <a:pathLst>
              <a:path h="1277620">
                <a:moveTo>
                  <a:pt x="0" y="0"/>
                </a:moveTo>
                <a:lnTo>
                  <a:pt x="0" y="127711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34439" y="7639811"/>
            <a:ext cx="5372100" cy="18796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34439" y="7827264"/>
            <a:ext cx="0" cy="313690"/>
          </a:xfrm>
          <a:custGeom>
            <a:avLst/>
            <a:gdLst/>
            <a:ahLst/>
            <a:cxnLst/>
            <a:rect l="l" t="t" r="r" b="b"/>
            <a:pathLst>
              <a:path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90319" y="7704148"/>
            <a:ext cx="5189220" cy="13804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 to read 5 numbers </a:t>
            </a:r>
            <a:r>
              <a:rPr sz="1200" spc="-5" dirty="0">
                <a:latin typeface="Century Gothic"/>
                <a:cs typeface="Century Gothic"/>
              </a:rPr>
              <a:t>and print </a:t>
            </a:r>
            <a:r>
              <a:rPr sz="1200" spc="5" dirty="0">
                <a:latin typeface="Century Gothic"/>
                <a:cs typeface="Century Gothic"/>
              </a:rPr>
              <a:t>it </a:t>
            </a:r>
            <a:r>
              <a:rPr sz="1200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reverse</a:t>
            </a:r>
            <a:r>
              <a:rPr sz="1200" spc="-2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order: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100" b="1" spc="-5" dirty="0">
                <a:latin typeface="Century Gothic"/>
                <a:cs typeface="Century Gothic"/>
              </a:rPr>
              <a:t>void main(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a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[4];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"Enter 5 </a:t>
            </a:r>
            <a:r>
              <a:rPr sz="1100" b="1" dirty="0">
                <a:latin typeface="Century Gothic"/>
                <a:cs typeface="Century Gothic"/>
              </a:rPr>
              <a:t>numbers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\n";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34439" y="8140445"/>
            <a:ext cx="0" cy="934719"/>
          </a:xfrm>
          <a:custGeom>
            <a:avLst/>
            <a:gdLst/>
            <a:ahLst/>
            <a:cxnLst/>
            <a:rect l="l" t="t" r="r" b="b"/>
            <a:pathLst>
              <a:path h="934720">
                <a:moveTo>
                  <a:pt x="0" y="0"/>
                </a:moveTo>
                <a:lnTo>
                  <a:pt x="0" y="93421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11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0298" y="811020"/>
            <a:ext cx="2930525" cy="173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latin typeface="Century Gothic"/>
                <a:cs typeface="Century Gothic"/>
              </a:rPr>
              <a:t>for ( int i =0; i &lt;5;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5588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755650" marR="1087120">
              <a:lnSpc>
                <a:spcPct val="102099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i </a:t>
            </a:r>
            <a:r>
              <a:rPr sz="1100" b="1" dirty="0">
                <a:latin typeface="Century Gothic"/>
                <a:cs typeface="Century Gothic"/>
              </a:rPr>
              <a:t>&lt;&lt; </a:t>
            </a:r>
            <a:r>
              <a:rPr sz="1100" b="1" spc="-5" dirty="0">
                <a:latin typeface="Century Gothic"/>
                <a:cs typeface="Century Gothic"/>
              </a:rPr>
              <a:t>“:</a:t>
            </a:r>
            <a:r>
              <a:rPr sz="1100" b="1" spc="-80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“;  </a:t>
            </a:r>
            <a:r>
              <a:rPr sz="1100" b="1" spc="-5" dirty="0">
                <a:latin typeface="Century Gothic"/>
                <a:cs typeface="Century Gothic"/>
              </a:rPr>
              <a:t>cin &gt;&gt; a [ i ];  cout &lt;&lt;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“\n”;</a:t>
            </a:r>
            <a:endParaRPr sz="1100">
              <a:latin typeface="Century Gothic"/>
              <a:cs typeface="Century Gothic"/>
            </a:endParaRPr>
          </a:p>
          <a:p>
            <a:pPr marL="5588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481330" marR="175895" indent="-12065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</a:t>
            </a:r>
            <a:r>
              <a:rPr sz="1100" b="1" dirty="0">
                <a:latin typeface="Century Gothic"/>
                <a:cs typeface="Century Gothic"/>
              </a:rPr>
              <a:t>“The </a:t>
            </a:r>
            <a:r>
              <a:rPr sz="1100" b="1" spc="-5" dirty="0">
                <a:latin typeface="Century Gothic"/>
                <a:cs typeface="Century Gothic"/>
              </a:rPr>
              <a:t>reverse order is: \n”;  for ( i =4; i &gt;=0; </a:t>
            </a:r>
            <a:r>
              <a:rPr sz="1100" b="1" dirty="0">
                <a:latin typeface="Century Gothic"/>
                <a:cs typeface="Century Gothic"/>
              </a:rPr>
              <a:t>i--</a:t>
            </a:r>
            <a:r>
              <a:rPr sz="1100" b="1" spc="-5" dirty="0">
                <a:latin typeface="Century Gothic"/>
                <a:cs typeface="Century Gothic"/>
              </a:rPr>
              <a:t> )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i </a:t>
            </a:r>
            <a:r>
              <a:rPr sz="1100" b="1" dirty="0">
                <a:latin typeface="Century Gothic"/>
                <a:cs typeface="Century Gothic"/>
              </a:rPr>
              <a:t>&lt;&lt; </a:t>
            </a:r>
            <a:r>
              <a:rPr sz="1100" b="1" spc="-5" dirty="0">
                <a:latin typeface="Century Gothic"/>
                <a:cs typeface="Century Gothic"/>
              </a:rPr>
              <a:t>“: “ &lt;&lt; a [ i ] &lt;&lt; endl;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822960"/>
            <a:ext cx="0" cy="1713230"/>
          </a:xfrm>
          <a:custGeom>
            <a:avLst/>
            <a:gdLst/>
            <a:ahLst/>
            <a:cxnLst/>
            <a:rect l="l" t="t" r="r" b="b"/>
            <a:pathLst>
              <a:path h="1713230">
                <a:moveTo>
                  <a:pt x="0" y="0"/>
                </a:moveTo>
                <a:lnTo>
                  <a:pt x="0" y="171297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4439" y="2831592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3018282"/>
            <a:ext cx="0" cy="360680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0"/>
                </a:moveTo>
                <a:lnTo>
                  <a:pt x="0" y="36042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90319" y="2813328"/>
            <a:ext cx="4810125" cy="322135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find the </a:t>
            </a:r>
            <a:r>
              <a:rPr sz="1200" spc="-5" dirty="0">
                <a:latin typeface="Century Gothic"/>
                <a:cs typeface="Century Gothic"/>
              </a:rPr>
              <a:t>summation </a:t>
            </a:r>
            <a:r>
              <a:rPr sz="1200" dirty="0">
                <a:latin typeface="Century Gothic"/>
                <a:cs typeface="Century Gothic"/>
              </a:rPr>
              <a:t>of array</a:t>
            </a:r>
            <a:r>
              <a:rPr sz="1200" spc="-2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elements:</a:t>
            </a:r>
            <a:endParaRPr sz="1200">
              <a:latin typeface="Century Gothic"/>
              <a:cs typeface="Century Gothic"/>
            </a:endParaRPr>
          </a:p>
          <a:p>
            <a:pPr marL="12700" marR="3325495">
              <a:lnSpc>
                <a:spcPct val="148600"/>
              </a:lnSpc>
              <a:spcBef>
                <a:spcPts val="12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20065" marR="3270885" indent="-1206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const L =</a:t>
            </a:r>
            <a:r>
              <a:rPr sz="1100" b="1" spc="-5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10;  int a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[L];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</a:t>
            </a:r>
            <a:r>
              <a:rPr sz="1100" b="1" dirty="0">
                <a:latin typeface="Century Gothic"/>
                <a:cs typeface="Century Gothic"/>
              </a:rPr>
              <a:t>sum </a:t>
            </a:r>
            <a:r>
              <a:rPr sz="1100" b="1" spc="-5" dirty="0">
                <a:latin typeface="Century Gothic"/>
                <a:cs typeface="Century Gothic"/>
              </a:rPr>
              <a:t>=</a:t>
            </a:r>
            <a:r>
              <a:rPr sz="1100" b="1" spc="-10" dirty="0">
                <a:latin typeface="Century Gothic"/>
                <a:cs typeface="Century Gothic"/>
              </a:rPr>
              <a:t> 0;</a:t>
            </a:r>
            <a:endParaRPr sz="1100">
              <a:latin typeface="Century Gothic"/>
              <a:cs typeface="Century Gothic"/>
            </a:endParaRPr>
          </a:p>
          <a:p>
            <a:pPr marL="508634" marR="2209165" indent="11430">
              <a:lnSpc>
                <a:spcPct val="101800"/>
              </a:lnSpc>
              <a:spcBef>
                <a:spcPts val="5"/>
              </a:spcBef>
            </a:pP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</a:t>
            </a:r>
            <a:r>
              <a:rPr sz="1100" b="1" spc="-10" dirty="0">
                <a:latin typeface="Century Gothic"/>
                <a:cs typeface="Century Gothic"/>
              </a:rPr>
              <a:t>"enter </a:t>
            </a:r>
            <a:r>
              <a:rPr sz="1100" b="1" spc="-5" dirty="0">
                <a:latin typeface="Century Gothic"/>
                <a:cs typeface="Century Gothic"/>
              </a:rPr>
              <a:t>10 numbers </a:t>
            </a:r>
            <a:r>
              <a:rPr sz="1100" b="1" spc="-10" dirty="0">
                <a:latin typeface="Century Gothic"/>
                <a:cs typeface="Century Gothic"/>
              </a:rPr>
              <a:t>\n";  </a:t>
            </a:r>
            <a:r>
              <a:rPr sz="1100" b="1" spc="-5" dirty="0">
                <a:latin typeface="Century Gothic"/>
                <a:cs typeface="Century Gothic"/>
              </a:rPr>
              <a:t>for ( int i =0; i &lt;L; i++</a:t>
            </a:r>
            <a:r>
              <a:rPr sz="1100" b="1" spc="1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833119" marR="170370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cout &lt;&lt; “enter value “ &lt;&lt; i &lt;&lt; </a:t>
            </a:r>
            <a:r>
              <a:rPr sz="1100" b="1" dirty="0">
                <a:latin typeface="Century Gothic"/>
                <a:cs typeface="Century Gothic"/>
              </a:rPr>
              <a:t>“: </a:t>
            </a:r>
            <a:r>
              <a:rPr sz="1100" b="1" spc="-10" dirty="0">
                <a:latin typeface="Century Gothic"/>
                <a:cs typeface="Century Gothic"/>
              </a:rPr>
              <a:t>“;  </a:t>
            </a:r>
            <a:r>
              <a:rPr sz="1100" b="1" spc="-5" dirty="0">
                <a:latin typeface="Century Gothic"/>
                <a:cs typeface="Century Gothic"/>
              </a:rPr>
              <a:t>cin &gt;&gt; a [ i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sum += a [ i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"sum is: " &lt;&lt; sum &lt;&lt;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4439" y="3378708"/>
            <a:ext cx="0" cy="2647315"/>
          </a:xfrm>
          <a:custGeom>
            <a:avLst/>
            <a:gdLst/>
            <a:ahLst/>
            <a:cxnLst/>
            <a:rect l="l" t="t" r="r" b="b"/>
            <a:pathLst>
              <a:path h="2647315">
                <a:moveTo>
                  <a:pt x="0" y="0"/>
                </a:moveTo>
                <a:lnTo>
                  <a:pt x="0" y="264718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4439" y="6275070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34439" y="6461759"/>
            <a:ext cx="0" cy="546735"/>
          </a:xfrm>
          <a:custGeom>
            <a:avLst/>
            <a:gdLst/>
            <a:ahLst/>
            <a:cxnLst/>
            <a:rect l="l" t="t" r="r" b="b"/>
            <a:pathLst>
              <a:path h="546734">
                <a:moveTo>
                  <a:pt x="0" y="0"/>
                </a:moveTo>
                <a:lnTo>
                  <a:pt x="0" y="54635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90319" y="6423914"/>
            <a:ext cx="5259705" cy="23850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  <a:tabLst>
                <a:tab pos="366395" algn="l"/>
              </a:tabLst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Century Gothic"/>
                <a:cs typeface="Century Gothic"/>
              </a:rPr>
              <a:t>Write C++ program, </a:t>
            </a:r>
            <a:r>
              <a:rPr sz="1200" dirty="0">
                <a:latin typeface="Century Gothic"/>
                <a:cs typeface="Century Gothic"/>
              </a:rPr>
              <a:t>to find </a:t>
            </a:r>
            <a:r>
              <a:rPr sz="1200" spc="-5" dirty="0">
                <a:latin typeface="Century Gothic"/>
                <a:cs typeface="Century Gothic"/>
              </a:rPr>
              <a:t>the minimum value in array of </a:t>
            </a:r>
            <a:r>
              <a:rPr sz="1200" dirty="0">
                <a:latin typeface="Century Gothic"/>
                <a:cs typeface="Century Gothic"/>
              </a:rPr>
              <a:t>8  numbers:</a:t>
            </a:r>
            <a:endParaRPr sz="1200">
              <a:latin typeface="Century Gothic"/>
              <a:cs typeface="Century Gothic"/>
            </a:endParaRPr>
          </a:p>
          <a:p>
            <a:pPr marL="12700" marR="3775075">
              <a:lnSpc>
                <a:spcPct val="148600"/>
              </a:lnSpc>
              <a:spcBef>
                <a:spcPts val="11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n = 8;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a [ ] = { 18, 25, 36, 44, 12, 60, 75, 89</a:t>
            </a:r>
            <a:r>
              <a:rPr sz="1100" b="1" spc="3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};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min = a [ 0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for ( int i = 0; i &lt; n;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  <a:tabLst>
                <a:tab pos="2026920" algn="l"/>
              </a:tabLst>
            </a:pPr>
            <a:r>
              <a:rPr sz="1100" b="1" spc="-5" dirty="0">
                <a:latin typeface="Century Gothic"/>
                <a:cs typeface="Century Gothic"/>
              </a:rPr>
              <a:t>if ( a [ i ] &lt;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dirty="0">
                <a:latin typeface="Century Gothic"/>
                <a:cs typeface="Century Gothic"/>
              </a:rPr>
              <a:t>min </a:t>
            </a:r>
            <a:r>
              <a:rPr sz="1100" b="1" spc="-5" dirty="0">
                <a:latin typeface="Century Gothic"/>
                <a:cs typeface="Century Gothic"/>
              </a:rPr>
              <a:t>)	min = a [ i ];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</a:t>
            </a:r>
            <a:r>
              <a:rPr sz="1100" b="1" dirty="0">
                <a:latin typeface="Century Gothic"/>
                <a:cs typeface="Century Gothic"/>
              </a:rPr>
              <a:t>"The </a:t>
            </a:r>
            <a:r>
              <a:rPr sz="1100" b="1" spc="-5" dirty="0">
                <a:latin typeface="Century Gothic"/>
                <a:cs typeface="Century Gothic"/>
              </a:rPr>
              <a:t>minimum number </a:t>
            </a:r>
            <a:r>
              <a:rPr sz="1100" b="1" dirty="0">
                <a:latin typeface="Century Gothic"/>
                <a:cs typeface="Century Gothic"/>
              </a:rPr>
              <a:t>in </a:t>
            </a:r>
            <a:r>
              <a:rPr sz="1100" b="1" spc="-5" dirty="0">
                <a:latin typeface="Century Gothic"/>
                <a:cs typeface="Century Gothic"/>
              </a:rPr>
              <a:t>array is: " &lt;&lt;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min;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4439" y="7008114"/>
            <a:ext cx="0" cy="1962150"/>
          </a:xfrm>
          <a:custGeom>
            <a:avLst/>
            <a:gdLst/>
            <a:ahLst/>
            <a:cxnLst/>
            <a:rect l="l" t="t" r="r" b="b"/>
            <a:pathLst>
              <a:path h="1962150">
                <a:moveTo>
                  <a:pt x="0" y="0"/>
                </a:moveTo>
                <a:lnTo>
                  <a:pt x="0" y="196215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12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822960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009650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11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971803"/>
            <a:ext cx="5260975" cy="38487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6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find </a:t>
            </a:r>
            <a:r>
              <a:rPr sz="1200" spc="-5" dirty="0">
                <a:latin typeface="Century Gothic"/>
                <a:cs typeface="Century Gothic"/>
              </a:rPr>
              <a:t>(search) </a:t>
            </a:r>
            <a:r>
              <a:rPr sz="1200" dirty="0">
                <a:latin typeface="Century Gothic"/>
                <a:cs typeface="Century Gothic"/>
              </a:rPr>
              <a:t>X value </a:t>
            </a:r>
            <a:r>
              <a:rPr sz="1200" spc="5" dirty="0">
                <a:latin typeface="Century Gothic"/>
                <a:cs typeface="Century Gothic"/>
              </a:rPr>
              <a:t>in  </a:t>
            </a:r>
            <a:r>
              <a:rPr sz="1200" dirty="0">
                <a:latin typeface="Century Gothic"/>
                <a:cs typeface="Century Gothic"/>
              </a:rPr>
              <a:t>array, and return the index </a:t>
            </a:r>
            <a:r>
              <a:rPr sz="1200" spc="-5" dirty="0">
                <a:latin typeface="Century Gothic"/>
                <a:cs typeface="Century Gothic"/>
              </a:rPr>
              <a:t>of </a:t>
            </a:r>
            <a:r>
              <a:rPr sz="1200" dirty="0">
                <a:latin typeface="Century Gothic"/>
                <a:cs typeface="Century Gothic"/>
              </a:rPr>
              <a:t>it’s</a:t>
            </a:r>
            <a:r>
              <a:rPr sz="1200" spc="-5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location: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entury Gothic"/>
                <a:cs typeface="Century Gothic"/>
              </a:rPr>
              <a:t>int search( int a[ ], int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y)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20701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i=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324485" marR="3854450" indent="-116839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while ( a [ i ] != y )  i++;</a:t>
            </a:r>
            <a:endParaRPr sz="1100">
              <a:latin typeface="Century Gothic"/>
              <a:cs typeface="Century Gothic"/>
            </a:endParaRPr>
          </a:p>
          <a:p>
            <a:pPr marL="20701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return ( i</a:t>
            </a:r>
            <a:r>
              <a:rPr sz="1100" b="1" spc="-6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entury Gothic"/>
                <a:cs typeface="Century Gothic"/>
              </a:rPr>
              <a:t>void main (</a:t>
            </a:r>
            <a:r>
              <a:rPr sz="1100" b="1" spc="254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X, f;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a [ 10 ] = { 18, 25, 36, 44, 12, 60, 75, 89, 10, 50</a:t>
            </a:r>
            <a:r>
              <a:rPr sz="1100" b="1" spc="45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};</a:t>
            </a:r>
            <a:endParaRPr sz="1100">
              <a:latin typeface="Century Gothic"/>
              <a:cs typeface="Century Gothic"/>
            </a:endParaRPr>
          </a:p>
          <a:p>
            <a:pPr marL="520065" marR="2593975">
              <a:lnSpc>
                <a:spcPct val="102299"/>
              </a:lnSpc>
            </a:pP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</a:t>
            </a:r>
            <a:r>
              <a:rPr sz="1100" b="1" spc="-10" dirty="0">
                <a:latin typeface="Century Gothic"/>
                <a:cs typeface="Century Gothic"/>
              </a:rPr>
              <a:t>“enter value </a:t>
            </a:r>
            <a:r>
              <a:rPr sz="1100" b="1" dirty="0">
                <a:latin typeface="Century Gothic"/>
                <a:cs typeface="Century Gothic"/>
              </a:rPr>
              <a:t>to </a:t>
            </a:r>
            <a:r>
              <a:rPr sz="1100" b="1" spc="-5" dirty="0">
                <a:latin typeface="Century Gothic"/>
                <a:cs typeface="Century Gothic"/>
              </a:rPr>
              <a:t>find it: </a:t>
            </a:r>
            <a:r>
              <a:rPr sz="1100" b="1" spc="-10" dirty="0">
                <a:latin typeface="Century Gothic"/>
                <a:cs typeface="Century Gothic"/>
              </a:rPr>
              <a:t>“;  </a:t>
            </a:r>
            <a:r>
              <a:rPr sz="1100" b="1" spc="-5" dirty="0">
                <a:latin typeface="Century Gothic"/>
                <a:cs typeface="Century Gothic"/>
              </a:rPr>
              <a:t>cin &gt;&gt; </a:t>
            </a:r>
            <a:r>
              <a:rPr sz="1100" b="1" spc="-10" dirty="0">
                <a:latin typeface="Century Gothic"/>
                <a:cs typeface="Century Gothic"/>
              </a:rPr>
              <a:t>X;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f= search (a, </a:t>
            </a:r>
            <a:r>
              <a:rPr sz="1100" b="1" spc="-10" dirty="0">
                <a:latin typeface="Century Gothic"/>
                <a:cs typeface="Century Gothic"/>
              </a:rPr>
              <a:t>X);</a:t>
            </a:r>
            <a:endParaRPr sz="1100">
              <a:latin typeface="Century Gothic"/>
              <a:cs typeface="Century Gothic"/>
            </a:endParaRPr>
          </a:p>
          <a:p>
            <a:pPr marL="48133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“the value “ &lt;&lt; X </a:t>
            </a:r>
            <a:r>
              <a:rPr sz="1100" b="1" dirty="0">
                <a:latin typeface="Century Gothic"/>
                <a:cs typeface="Century Gothic"/>
              </a:rPr>
              <a:t>&lt;&lt; </a:t>
            </a:r>
            <a:r>
              <a:rPr sz="1100" b="1" spc="-5" dirty="0">
                <a:latin typeface="Century Gothic"/>
                <a:cs typeface="Century Gothic"/>
              </a:rPr>
              <a:t>“ is found in location “&lt;&lt;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f;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556766"/>
            <a:ext cx="0" cy="3426460"/>
          </a:xfrm>
          <a:custGeom>
            <a:avLst/>
            <a:gdLst/>
            <a:ahLst/>
            <a:cxnLst/>
            <a:rect l="l" t="t" r="r" b="b"/>
            <a:pathLst>
              <a:path h="3426460">
                <a:moveTo>
                  <a:pt x="0" y="0"/>
                </a:moveTo>
                <a:lnTo>
                  <a:pt x="0" y="34259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6147" y="5191124"/>
            <a:ext cx="5424677" cy="3308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04722" y="5219700"/>
            <a:ext cx="5362575" cy="3251200"/>
          </a:xfrm>
          <a:prstGeom prst="rect">
            <a:avLst/>
          </a:prstGeom>
          <a:solidFill>
            <a:srgbClr val="C0C0C0"/>
          </a:solidFill>
        </p:spPr>
        <p:txBody>
          <a:bodyPr vert="horz" wrap="square" lIns="0" tIns="1270" rIns="0" bIns="0" rtlCol="0">
            <a:spAutoFit/>
          </a:bodyPr>
          <a:lstStyle/>
          <a:p>
            <a:pPr marL="249554" indent="-191135">
              <a:lnSpc>
                <a:spcPct val="100000"/>
              </a:lnSpc>
              <a:spcBef>
                <a:spcPts val="10"/>
              </a:spcBef>
              <a:buChar char="&gt;"/>
              <a:tabLst>
                <a:tab pos="250190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Apply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it:</a:t>
            </a:r>
            <a:endParaRPr sz="1400">
              <a:latin typeface="Century Gothic"/>
              <a:cs typeface="Century Gothic"/>
            </a:endParaRPr>
          </a:p>
          <a:p>
            <a:pPr marL="516255" marR="3506470">
              <a:lnSpc>
                <a:spcPct val="102499"/>
              </a:lnSpc>
              <a:spcBef>
                <a:spcPts val="730"/>
              </a:spcBef>
            </a:pPr>
            <a:r>
              <a:rPr sz="1000" b="1" spc="-5" dirty="0">
                <a:latin typeface="Century Gothic"/>
                <a:cs typeface="Century Gothic"/>
              </a:rPr>
              <a:t>#include&lt;io</a:t>
            </a:r>
            <a:r>
              <a:rPr sz="1000" b="1" spc="-10" dirty="0">
                <a:latin typeface="Century Gothic"/>
                <a:cs typeface="Century Gothic"/>
              </a:rPr>
              <a:t>s</a:t>
            </a:r>
            <a:r>
              <a:rPr sz="1000" b="1" spc="-5" dirty="0">
                <a:latin typeface="Century Gothic"/>
                <a:cs typeface="Century Gothic"/>
              </a:rPr>
              <a:t>tream.h&gt;  void main </a:t>
            </a:r>
            <a:r>
              <a:rPr sz="1000" b="1" dirty="0">
                <a:latin typeface="Century Gothic"/>
                <a:cs typeface="Century Gothic"/>
              </a:rPr>
              <a:t>(</a:t>
            </a:r>
            <a:r>
              <a:rPr sz="1000" b="1" spc="254" dirty="0">
                <a:latin typeface="Century Gothic"/>
                <a:cs typeface="Century Gothic"/>
              </a:rPr>
              <a:t> </a:t>
            </a:r>
            <a:r>
              <a:rPr sz="1000" b="1" dirty="0">
                <a:latin typeface="Century Gothic"/>
                <a:cs typeface="Century Gothic"/>
              </a:rPr>
              <a:t>)</a:t>
            </a:r>
            <a:endParaRPr sz="1000">
              <a:latin typeface="Century Gothic"/>
              <a:cs typeface="Century Gothic"/>
            </a:endParaRPr>
          </a:p>
          <a:p>
            <a:pPr marL="516255">
              <a:lnSpc>
                <a:spcPct val="100000"/>
              </a:lnSpc>
              <a:spcBef>
                <a:spcPts val="25"/>
              </a:spcBef>
            </a:pPr>
            <a:r>
              <a:rPr sz="1000" b="1" dirty="0">
                <a:latin typeface="Century Gothic"/>
                <a:cs typeface="Century Gothic"/>
              </a:rPr>
              <a:t>{</a:t>
            </a:r>
            <a:endParaRPr sz="1000">
              <a:latin typeface="Century Gothic"/>
              <a:cs typeface="Century Gothic"/>
            </a:endParaRPr>
          </a:p>
          <a:p>
            <a:pPr marL="973455">
              <a:lnSpc>
                <a:spcPct val="100000"/>
              </a:lnSpc>
              <a:spcBef>
                <a:spcPts val="20"/>
              </a:spcBef>
            </a:pPr>
            <a:r>
              <a:rPr sz="1000" b="1" dirty="0">
                <a:latin typeface="Century Gothic"/>
                <a:cs typeface="Century Gothic"/>
              </a:rPr>
              <a:t>int </a:t>
            </a:r>
            <a:r>
              <a:rPr sz="1000" b="1" spc="-5" dirty="0">
                <a:latin typeface="Century Gothic"/>
                <a:cs typeface="Century Gothic"/>
              </a:rPr>
              <a:t>X, </a:t>
            </a:r>
            <a:r>
              <a:rPr sz="1000" b="1" dirty="0">
                <a:latin typeface="Century Gothic"/>
                <a:cs typeface="Century Gothic"/>
              </a:rPr>
              <a:t>i= 0,</a:t>
            </a:r>
            <a:r>
              <a:rPr sz="1000" b="1" spc="-5" dirty="0">
                <a:latin typeface="Century Gothic"/>
                <a:cs typeface="Century Gothic"/>
              </a:rPr>
              <a:t> found=0;</a:t>
            </a:r>
            <a:endParaRPr sz="1000">
              <a:latin typeface="Century Gothic"/>
              <a:cs typeface="Century Gothic"/>
            </a:endParaRPr>
          </a:p>
          <a:p>
            <a:pPr marL="973455">
              <a:lnSpc>
                <a:spcPct val="100000"/>
              </a:lnSpc>
              <a:spcBef>
                <a:spcPts val="30"/>
              </a:spcBef>
            </a:pPr>
            <a:r>
              <a:rPr sz="1000" b="1" spc="-5" dirty="0">
                <a:latin typeface="Century Gothic"/>
                <a:cs typeface="Century Gothic"/>
              </a:rPr>
              <a:t>int </a:t>
            </a:r>
            <a:r>
              <a:rPr sz="1000" b="1" dirty="0">
                <a:latin typeface="Century Gothic"/>
                <a:cs typeface="Century Gothic"/>
              </a:rPr>
              <a:t>a [ </a:t>
            </a:r>
            <a:r>
              <a:rPr sz="1000" b="1" spc="-5" dirty="0">
                <a:latin typeface="Century Gothic"/>
                <a:cs typeface="Century Gothic"/>
              </a:rPr>
              <a:t>10 </a:t>
            </a:r>
            <a:r>
              <a:rPr sz="1000" b="1" dirty="0">
                <a:latin typeface="Century Gothic"/>
                <a:cs typeface="Century Gothic"/>
              </a:rPr>
              <a:t>] = { </a:t>
            </a:r>
            <a:r>
              <a:rPr sz="1000" b="1" spc="-5" dirty="0">
                <a:latin typeface="Century Gothic"/>
                <a:cs typeface="Century Gothic"/>
              </a:rPr>
              <a:t>18, 25, 36, 44, 12, 60, 75, 89, 10, 50</a:t>
            </a:r>
            <a:r>
              <a:rPr sz="1000" b="1" spc="2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};</a:t>
            </a:r>
            <a:endParaRPr sz="1000">
              <a:latin typeface="Century Gothic"/>
              <a:cs typeface="Century Gothic"/>
            </a:endParaRPr>
          </a:p>
          <a:p>
            <a:pPr marL="973455" marR="2465705" indent="-635">
              <a:lnSpc>
                <a:spcPct val="102000"/>
              </a:lnSpc>
            </a:pPr>
            <a:r>
              <a:rPr sz="1000" b="1" spc="-5" dirty="0">
                <a:latin typeface="Century Gothic"/>
                <a:cs typeface="Century Gothic"/>
              </a:rPr>
              <a:t>cout &lt;&lt; "enter value to find it: ";  cin &gt;&gt; X;</a:t>
            </a:r>
            <a:endParaRPr sz="1000">
              <a:latin typeface="Century Gothic"/>
              <a:cs typeface="Century Gothic"/>
            </a:endParaRPr>
          </a:p>
          <a:p>
            <a:pPr marL="1430655" marR="2456815" indent="-457834">
              <a:lnSpc>
                <a:spcPct val="102000"/>
              </a:lnSpc>
              <a:spcBef>
                <a:spcPts val="5"/>
              </a:spcBef>
            </a:pPr>
            <a:r>
              <a:rPr sz="1000" b="1" spc="-5" dirty="0">
                <a:latin typeface="Century Gothic"/>
                <a:cs typeface="Century Gothic"/>
              </a:rPr>
              <a:t>while (( </a:t>
            </a:r>
            <a:r>
              <a:rPr sz="1000" b="1" dirty="0">
                <a:latin typeface="Century Gothic"/>
                <a:cs typeface="Century Gothic"/>
              </a:rPr>
              <a:t>a [ i ] </a:t>
            </a:r>
            <a:r>
              <a:rPr sz="1000" b="1" spc="-5" dirty="0">
                <a:latin typeface="Century Gothic"/>
                <a:cs typeface="Century Gothic"/>
              </a:rPr>
              <a:t>!= </a:t>
            </a:r>
            <a:r>
              <a:rPr sz="1000" b="1" dirty="0">
                <a:latin typeface="Century Gothic"/>
                <a:cs typeface="Century Gothic"/>
              </a:rPr>
              <a:t>X ) &amp;&amp; ( i &lt; </a:t>
            </a:r>
            <a:r>
              <a:rPr sz="1000" b="1" spc="-5" dirty="0">
                <a:latin typeface="Century Gothic"/>
                <a:cs typeface="Century Gothic"/>
              </a:rPr>
              <a:t>10 ))  </a:t>
            </a:r>
            <a:r>
              <a:rPr sz="1000" b="1" dirty="0">
                <a:latin typeface="Century Gothic"/>
                <a:cs typeface="Century Gothic"/>
              </a:rPr>
              <a:t>i++;</a:t>
            </a:r>
            <a:endParaRPr sz="1000">
              <a:latin typeface="Century Gothic"/>
              <a:cs typeface="Century Gothic"/>
            </a:endParaRPr>
          </a:p>
          <a:p>
            <a:pPr marL="973455">
              <a:lnSpc>
                <a:spcPct val="100000"/>
              </a:lnSpc>
              <a:spcBef>
                <a:spcPts val="25"/>
              </a:spcBef>
              <a:tabLst>
                <a:tab pos="1635125" algn="l"/>
              </a:tabLst>
            </a:pPr>
            <a:r>
              <a:rPr sz="1000" b="1" dirty="0">
                <a:latin typeface="Century Gothic"/>
                <a:cs typeface="Century Gothic"/>
              </a:rPr>
              <a:t>if </a:t>
            </a:r>
            <a:r>
              <a:rPr sz="1000" b="1" spc="-5" dirty="0">
                <a:latin typeface="Century Gothic"/>
                <a:cs typeface="Century Gothic"/>
              </a:rPr>
              <a:t>(i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dirty="0">
                <a:latin typeface="Century Gothic"/>
                <a:cs typeface="Century Gothic"/>
              </a:rPr>
              <a:t>&lt;</a:t>
            </a:r>
            <a:r>
              <a:rPr sz="1000" b="1" spc="-5" dirty="0">
                <a:latin typeface="Century Gothic"/>
                <a:cs typeface="Century Gothic"/>
              </a:rPr>
              <a:t> 10)	found=1;</a:t>
            </a:r>
            <a:endParaRPr sz="1000">
              <a:latin typeface="Century Gothic"/>
              <a:cs typeface="Century Gothic"/>
            </a:endParaRPr>
          </a:p>
          <a:p>
            <a:pPr marL="1430655">
              <a:lnSpc>
                <a:spcPct val="100000"/>
              </a:lnSpc>
              <a:spcBef>
                <a:spcPts val="30"/>
              </a:spcBef>
            </a:pPr>
            <a:r>
              <a:rPr sz="1000" b="1" dirty="0">
                <a:latin typeface="Century Gothic"/>
                <a:cs typeface="Century Gothic"/>
              </a:rPr>
              <a:t>else </a:t>
            </a:r>
            <a:r>
              <a:rPr sz="1000" b="1" spc="-5" dirty="0">
                <a:latin typeface="Century Gothic"/>
                <a:cs typeface="Century Gothic"/>
              </a:rPr>
              <a:t>found=0;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973455">
              <a:lnSpc>
                <a:spcPct val="100000"/>
              </a:lnSpc>
            </a:pPr>
            <a:r>
              <a:rPr sz="1000" b="1" spc="-5" dirty="0">
                <a:latin typeface="Century Gothic"/>
                <a:cs typeface="Century Gothic"/>
              </a:rPr>
              <a:t>if (found == </a:t>
            </a:r>
            <a:r>
              <a:rPr sz="1000" b="1" dirty="0">
                <a:latin typeface="Century Gothic"/>
                <a:cs typeface="Century Gothic"/>
              </a:rPr>
              <a:t>1</a:t>
            </a:r>
            <a:r>
              <a:rPr sz="1000" b="1" spc="-5" dirty="0">
                <a:latin typeface="Century Gothic"/>
                <a:cs typeface="Century Gothic"/>
              </a:rPr>
              <a:t> </a:t>
            </a:r>
            <a:r>
              <a:rPr sz="1000" b="1" dirty="0">
                <a:latin typeface="Century Gothic"/>
                <a:cs typeface="Century Gothic"/>
              </a:rPr>
              <a:t>)</a:t>
            </a:r>
            <a:endParaRPr sz="1000">
              <a:latin typeface="Century Gothic"/>
              <a:cs typeface="Century Gothic"/>
            </a:endParaRPr>
          </a:p>
          <a:p>
            <a:pPr marL="973455" marR="615950" indent="456565">
              <a:lnSpc>
                <a:spcPct val="102000"/>
              </a:lnSpc>
              <a:spcBef>
                <a:spcPts val="10"/>
              </a:spcBef>
            </a:pPr>
            <a:r>
              <a:rPr sz="1000" b="1" spc="-5" dirty="0">
                <a:latin typeface="Century Gothic"/>
                <a:cs typeface="Century Gothic"/>
              </a:rPr>
              <a:t>cout &lt;&lt; "the value </a:t>
            </a:r>
            <a:r>
              <a:rPr sz="1000" b="1" dirty="0">
                <a:latin typeface="Century Gothic"/>
                <a:cs typeface="Century Gothic"/>
              </a:rPr>
              <a:t>" </a:t>
            </a:r>
            <a:r>
              <a:rPr sz="1000" b="1" spc="-5" dirty="0">
                <a:latin typeface="Century Gothic"/>
                <a:cs typeface="Century Gothic"/>
              </a:rPr>
              <a:t>&lt;&lt; </a:t>
            </a:r>
            <a:r>
              <a:rPr sz="1000" b="1" dirty="0">
                <a:latin typeface="Century Gothic"/>
                <a:cs typeface="Century Gothic"/>
              </a:rPr>
              <a:t>X </a:t>
            </a:r>
            <a:r>
              <a:rPr sz="1000" b="1" spc="-5" dirty="0">
                <a:latin typeface="Century Gothic"/>
                <a:cs typeface="Century Gothic"/>
              </a:rPr>
              <a:t>&lt;&lt; </a:t>
            </a:r>
            <a:r>
              <a:rPr sz="1000" b="1" dirty="0">
                <a:latin typeface="Century Gothic"/>
                <a:cs typeface="Century Gothic"/>
              </a:rPr>
              <a:t>" </a:t>
            </a:r>
            <a:r>
              <a:rPr sz="1000" b="1" spc="-5" dirty="0">
                <a:latin typeface="Century Gothic"/>
                <a:cs typeface="Century Gothic"/>
              </a:rPr>
              <a:t>is found in location "&lt;&lt; i;  else cout &lt;&lt; "the value </a:t>
            </a:r>
            <a:r>
              <a:rPr sz="1000" b="1" dirty="0">
                <a:latin typeface="Century Gothic"/>
                <a:cs typeface="Century Gothic"/>
              </a:rPr>
              <a:t>" </a:t>
            </a:r>
            <a:r>
              <a:rPr sz="1000" b="1" spc="-5" dirty="0">
                <a:latin typeface="Century Gothic"/>
                <a:cs typeface="Century Gothic"/>
              </a:rPr>
              <a:t>&lt;&lt; </a:t>
            </a:r>
            <a:r>
              <a:rPr sz="1000" b="1" dirty="0">
                <a:latin typeface="Century Gothic"/>
                <a:cs typeface="Century Gothic"/>
              </a:rPr>
              <a:t>X </a:t>
            </a:r>
            <a:r>
              <a:rPr sz="1000" b="1" spc="-5" dirty="0">
                <a:latin typeface="Century Gothic"/>
                <a:cs typeface="Century Gothic"/>
              </a:rPr>
              <a:t>&lt;&lt; </a:t>
            </a:r>
            <a:r>
              <a:rPr sz="1000" b="1" dirty="0">
                <a:latin typeface="Century Gothic"/>
                <a:cs typeface="Century Gothic"/>
              </a:rPr>
              <a:t>" is </a:t>
            </a:r>
            <a:r>
              <a:rPr sz="1000" b="1" spc="-5" dirty="0">
                <a:latin typeface="Century Gothic"/>
                <a:cs typeface="Century Gothic"/>
              </a:rPr>
              <a:t>not found";</a:t>
            </a:r>
            <a:endParaRPr sz="1000">
              <a:latin typeface="Century Gothic"/>
              <a:cs typeface="Century Gothic"/>
            </a:endParaRPr>
          </a:p>
          <a:p>
            <a:pPr marL="516255">
              <a:lnSpc>
                <a:spcPct val="100000"/>
              </a:lnSpc>
              <a:spcBef>
                <a:spcPts val="20"/>
              </a:spcBef>
            </a:pPr>
            <a:r>
              <a:rPr sz="1000" b="1" dirty="0">
                <a:latin typeface="Century Gothic"/>
                <a:cs typeface="Century Gothic"/>
              </a:rPr>
              <a:t>}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59055">
              <a:lnSpc>
                <a:spcPct val="100000"/>
              </a:lnSpc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Exercise:</a:t>
            </a:r>
            <a:r>
              <a:rPr sz="1200" spc="-5" dirty="0">
                <a:latin typeface="Century Gothic"/>
                <a:cs typeface="Century Gothic"/>
              </a:rPr>
              <a:t> Rewrite the above program using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function.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13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885444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072133"/>
            <a:ext cx="0" cy="1014730"/>
          </a:xfrm>
          <a:custGeom>
            <a:avLst/>
            <a:gdLst/>
            <a:ahLst/>
            <a:cxnLst/>
            <a:rect l="l" t="t" r="r" b="b"/>
            <a:pathLst>
              <a:path h="1014730">
                <a:moveTo>
                  <a:pt x="0" y="0"/>
                </a:moveTo>
                <a:lnTo>
                  <a:pt x="0" y="101422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1034288"/>
            <a:ext cx="5260975" cy="53746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split </a:t>
            </a:r>
            <a:r>
              <a:rPr sz="1200" dirty="0">
                <a:latin typeface="Century Gothic"/>
                <a:cs typeface="Century Gothic"/>
              </a:rPr>
              <a:t>the odd numbers </a:t>
            </a:r>
            <a:r>
              <a:rPr sz="1200" spc="-5" dirty="0">
                <a:latin typeface="Century Gothic"/>
                <a:cs typeface="Century Gothic"/>
              </a:rPr>
              <a:t>and </a:t>
            </a:r>
            <a:r>
              <a:rPr sz="1200" dirty="0">
                <a:latin typeface="Century Gothic"/>
                <a:cs typeface="Century Gothic"/>
              </a:rPr>
              <a:t>even numbers of  one </a:t>
            </a:r>
            <a:r>
              <a:rPr sz="1200" spc="-5" dirty="0">
                <a:latin typeface="Century Gothic"/>
                <a:cs typeface="Century Gothic"/>
              </a:rPr>
              <a:t>array </a:t>
            </a:r>
            <a:r>
              <a:rPr sz="1200" dirty="0">
                <a:latin typeface="Century Gothic"/>
                <a:cs typeface="Century Gothic"/>
              </a:rPr>
              <a:t>into two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arrays:</a:t>
            </a:r>
            <a:endParaRPr sz="1200">
              <a:latin typeface="Century Gothic"/>
              <a:cs typeface="Century Gothic"/>
            </a:endParaRPr>
          </a:p>
          <a:p>
            <a:pPr marL="1288415">
              <a:lnSpc>
                <a:spcPct val="100000"/>
              </a:lnSpc>
              <a:spcBef>
                <a:spcPts val="30"/>
              </a:spcBef>
            </a:pPr>
            <a:r>
              <a:rPr sz="1000" dirty="0">
                <a:latin typeface="Century Gothic"/>
                <a:cs typeface="Century Gothic"/>
              </a:rPr>
              <a:t>a = [ 1, 2, 3, 4, 5, 6, 7, 8, … , 20</a:t>
            </a:r>
            <a:r>
              <a:rPr sz="1000" spc="-4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]</a:t>
            </a:r>
            <a:endParaRPr sz="1000">
              <a:latin typeface="Century Gothic"/>
              <a:cs typeface="Century Gothic"/>
            </a:endParaRPr>
          </a:p>
          <a:p>
            <a:pPr marL="1042669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entury Gothic"/>
                <a:cs typeface="Century Gothic"/>
              </a:rPr>
              <a:t>aodd </a:t>
            </a:r>
            <a:r>
              <a:rPr sz="1000" dirty="0">
                <a:latin typeface="Century Gothic"/>
                <a:cs typeface="Century Gothic"/>
              </a:rPr>
              <a:t>= [ 1, 3, 5, 7, … ,</a:t>
            </a:r>
            <a:r>
              <a:rPr sz="1000" spc="-229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19 ]</a:t>
            </a:r>
            <a:endParaRPr sz="1000">
              <a:latin typeface="Century Gothic"/>
              <a:cs typeface="Century Gothic"/>
            </a:endParaRPr>
          </a:p>
          <a:p>
            <a:pPr marL="972185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entury Gothic"/>
                <a:cs typeface="Century Gothic"/>
              </a:rPr>
              <a:t>aeven </a:t>
            </a:r>
            <a:r>
              <a:rPr sz="1000" dirty="0">
                <a:latin typeface="Century Gothic"/>
                <a:cs typeface="Century Gothic"/>
              </a:rPr>
              <a:t>= [ 2, 4, 6, 8, … , 20</a:t>
            </a:r>
            <a:r>
              <a:rPr sz="1000" spc="-1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]</a:t>
            </a:r>
            <a:endParaRPr sz="1000">
              <a:latin typeface="Century Gothic"/>
              <a:cs typeface="Century Gothic"/>
            </a:endParaRPr>
          </a:p>
          <a:p>
            <a:pPr marL="12700" marR="3776345">
              <a:lnSpc>
                <a:spcPct val="148600"/>
              </a:lnSpc>
              <a:spcBef>
                <a:spcPts val="114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a [ 20 ]= { </a:t>
            </a:r>
            <a:r>
              <a:rPr sz="1000" b="1" dirty="0">
                <a:latin typeface="Century Gothic"/>
                <a:cs typeface="Century Gothic"/>
              </a:rPr>
              <a:t>1, </a:t>
            </a:r>
            <a:r>
              <a:rPr sz="1000" b="1" spc="-5" dirty="0">
                <a:latin typeface="Century Gothic"/>
                <a:cs typeface="Century Gothic"/>
              </a:rPr>
              <a:t>2, </a:t>
            </a:r>
            <a:r>
              <a:rPr sz="1000" b="1" dirty="0">
                <a:latin typeface="Century Gothic"/>
                <a:cs typeface="Century Gothic"/>
              </a:rPr>
              <a:t>3, 4, </a:t>
            </a:r>
            <a:r>
              <a:rPr sz="1000" b="1" spc="-5" dirty="0">
                <a:latin typeface="Century Gothic"/>
                <a:cs typeface="Century Gothic"/>
              </a:rPr>
              <a:t>5, 6, </a:t>
            </a:r>
            <a:r>
              <a:rPr sz="1000" b="1" dirty="0">
                <a:latin typeface="Century Gothic"/>
                <a:cs typeface="Century Gothic"/>
              </a:rPr>
              <a:t>7, </a:t>
            </a:r>
            <a:r>
              <a:rPr sz="1000" b="1" spc="-5" dirty="0">
                <a:latin typeface="Century Gothic"/>
                <a:cs typeface="Century Gothic"/>
              </a:rPr>
              <a:t>8, </a:t>
            </a:r>
            <a:r>
              <a:rPr sz="1000" b="1" dirty="0">
                <a:latin typeface="Century Gothic"/>
                <a:cs typeface="Century Gothic"/>
              </a:rPr>
              <a:t>9, </a:t>
            </a:r>
            <a:r>
              <a:rPr sz="1000" b="1" spc="-5" dirty="0">
                <a:latin typeface="Century Gothic"/>
                <a:cs typeface="Century Gothic"/>
              </a:rPr>
              <a:t>10, 11, 12, 13, 14, 15, 16, 17, 18, 19, 20</a:t>
            </a:r>
            <a:r>
              <a:rPr sz="1000" b="1" spc="75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};</a:t>
            </a:r>
            <a:endParaRPr sz="1100">
              <a:latin typeface="Century Gothic"/>
              <a:cs typeface="Century Gothic"/>
            </a:endParaRPr>
          </a:p>
          <a:p>
            <a:pPr marL="508634" marR="3100070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aodd[20], aeven [20];  int i ,o=0,</a:t>
            </a:r>
            <a:r>
              <a:rPr sz="1100" b="1" spc="-1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e=0;</a:t>
            </a:r>
            <a:endParaRPr sz="1100">
              <a:latin typeface="Century Gothic"/>
              <a:cs typeface="Century Gothic"/>
            </a:endParaRPr>
          </a:p>
          <a:p>
            <a:pPr marL="715010" marR="3469640" indent="-195580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i=0 ; i&lt;20; i++ )  if (a[i] % 2</a:t>
            </a:r>
            <a:r>
              <a:rPr sz="1100" b="1" spc="-4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!=0)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1028700" marR="3342640">
              <a:lnSpc>
                <a:spcPct val="102200"/>
              </a:lnSpc>
            </a:pPr>
            <a:r>
              <a:rPr sz="1100" b="1" spc="-10" dirty="0">
                <a:latin typeface="Century Gothic"/>
                <a:cs typeface="Century Gothic"/>
              </a:rPr>
              <a:t>aodd[</a:t>
            </a:r>
            <a:r>
              <a:rPr sz="1100" b="1" dirty="0">
                <a:latin typeface="Century Gothic"/>
                <a:cs typeface="Century Gothic"/>
              </a:rPr>
              <a:t>o</a:t>
            </a:r>
            <a:r>
              <a:rPr sz="1100" b="1" spc="-5" dirty="0">
                <a:latin typeface="Century Gothic"/>
                <a:cs typeface="Century Gothic"/>
              </a:rPr>
              <a:t>]</a:t>
            </a:r>
            <a:r>
              <a:rPr sz="1100" b="1" spc="-10" dirty="0">
                <a:latin typeface="Century Gothic"/>
                <a:cs typeface="Century Gothic"/>
              </a:rPr>
              <a:t>=a[i];  </a:t>
            </a:r>
            <a:r>
              <a:rPr sz="1100" b="1" spc="-5" dirty="0">
                <a:latin typeface="Century Gothic"/>
                <a:cs typeface="Century Gothic"/>
              </a:rPr>
              <a:t>o=o+1;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794385">
              <a:lnSpc>
                <a:spcPct val="100000"/>
              </a:lnSpc>
              <a:spcBef>
                <a:spcPts val="30"/>
              </a:spcBef>
            </a:pPr>
            <a:r>
              <a:rPr sz="1100" b="1" spc="-10" dirty="0">
                <a:latin typeface="Century Gothic"/>
                <a:cs typeface="Century Gothic"/>
              </a:rPr>
              <a:t>else</a:t>
            </a:r>
            <a:endParaRPr sz="1100">
              <a:latin typeface="Century Gothic"/>
              <a:cs typeface="Century Gothic"/>
            </a:endParaRPr>
          </a:p>
          <a:p>
            <a:pPr marL="79438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1028700" marR="3275329">
              <a:lnSpc>
                <a:spcPct val="102200"/>
              </a:lnSpc>
              <a:spcBef>
                <a:spcPts val="5"/>
              </a:spcBef>
            </a:pPr>
            <a:r>
              <a:rPr sz="1100" b="1" spc="-10" dirty="0">
                <a:latin typeface="Century Gothic"/>
                <a:cs typeface="Century Gothic"/>
              </a:rPr>
              <a:t>a</a:t>
            </a:r>
            <a:r>
              <a:rPr sz="1100" b="1" dirty="0">
                <a:latin typeface="Century Gothic"/>
                <a:cs typeface="Century Gothic"/>
              </a:rPr>
              <a:t>e</a:t>
            </a:r>
            <a:r>
              <a:rPr sz="1100" b="1" spc="-10" dirty="0">
                <a:latin typeface="Century Gothic"/>
                <a:cs typeface="Century Gothic"/>
              </a:rPr>
              <a:t>ven</a:t>
            </a:r>
            <a:r>
              <a:rPr sz="1100" b="1" dirty="0">
                <a:latin typeface="Century Gothic"/>
                <a:cs typeface="Century Gothic"/>
              </a:rPr>
              <a:t>[</a:t>
            </a:r>
            <a:r>
              <a:rPr sz="1100" b="1" spc="-10" dirty="0">
                <a:latin typeface="Century Gothic"/>
                <a:cs typeface="Century Gothic"/>
              </a:rPr>
              <a:t>e]=a[i];  </a:t>
            </a:r>
            <a:r>
              <a:rPr sz="1100" b="1" spc="-5" dirty="0">
                <a:latin typeface="Century Gothic"/>
                <a:cs typeface="Century Gothic"/>
              </a:rPr>
              <a:t>e=e+1;</a:t>
            </a:r>
            <a:endParaRPr sz="1100">
              <a:latin typeface="Century Gothic"/>
              <a:cs typeface="Century Gothic"/>
            </a:endParaRPr>
          </a:p>
          <a:p>
            <a:pPr marL="794385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755650" marR="3150870" indent="-235585">
              <a:lnSpc>
                <a:spcPct val="102299"/>
              </a:lnSpc>
            </a:pPr>
            <a:r>
              <a:rPr sz="1100" b="1" spc="-5" dirty="0">
                <a:latin typeface="Century Gothic"/>
                <a:cs typeface="Century Gothic"/>
              </a:rPr>
              <a:t>for ( i=0 ; i&lt;o; i++ )  cout&lt;&lt;aodd[i]&lt;&lt;"</a:t>
            </a:r>
            <a:r>
              <a:rPr sz="1100" b="1" spc="27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";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520"/>
              </a:spcBef>
            </a:pPr>
            <a:r>
              <a:rPr sz="1100" b="1" spc="-5" dirty="0">
                <a:latin typeface="Century Gothic"/>
                <a:cs typeface="Century Gothic"/>
              </a:rPr>
              <a:t>cout&lt;&lt;endl;</a:t>
            </a:r>
            <a:endParaRPr sz="1100">
              <a:latin typeface="Century Gothic"/>
              <a:cs typeface="Century Gothic"/>
            </a:endParaRPr>
          </a:p>
          <a:p>
            <a:pPr marL="755650" marR="3084830" indent="-235585">
              <a:lnSpc>
                <a:spcPct val="101800"/>
              </a:lnSpc>
              <a:spcBef>
                <a:spcPts val="500"/>
              </a:spcBef>
            </a:pPr>
            <a:r>
              <a:rPr sz="1100" b="1" spc="-5" dirty="0">
                <a:latin typeface="Century Gothic"/>
                <a:cs typeface="Century Gothic"/>
              </a:rPr>
              <a:t>for ( i=0 ; i&lt;e; i++ )  cout&lt;&lt;aeven[i]&lt;&lt;"</a:t>
            </a:r>
            <a:r>
              <a:rPr sz="1100" b="1" spc="27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";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2086355"/>
            <a:ext cx="0" cy="4484370"/>
          </a:xfrm>
          <a:custGeom>
            <a:avLst/>
            <a:gdLst/>
            <a:ahLst/>
            <a:cxnLst/>
            <a:rect l="l" t="t" r="r" b="b"/>
            <a:pathLst>
              <a:path h="4484370">
                <a:moveTo>
                  <a:pt x="0" y="0"/>
                </a:moveTo>
                <a:lnTo>
                  <a:pt x="0" y="448437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14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665936"/>
            <a:ext cx="3169920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5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6-3 Array of Two Dimension:  1 Declaration of 2D-Arrays:</a:t>
            </a:r>
            <a:endParaRPr sz="2000">
              <a:latin typeface="Bradley Hand ITC"/>
              <a:cs typeface="Bradley Hand IT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11857" y="2002789"/>
            <a:ext cx="3949065" cy="0"/>
          </a:xfrm>
          <a:custGeom>
            <a:avLst/>
            <a:gdLst/>
            <a:ahLst/>
            <a:cxnLst/>
            <a:rect l="l" t="t" r="r" b="b"/>
            <a:pathLst>
              <a:path w="3949065">
                <a:moveTo>
                  <a:pt x="0" y="0"/>
                </a:moveTo>
                <a:lnTo>
                  <a:pt x="3948683" y="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11857" y="1739900"/>
            <a:ext cx="3949065" cy="2882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5080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400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General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Form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2D-Array: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1857" y="2127757"/>
            <a:ext cx="394906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305">
              <a:lnSpc>
                <a:spcPct val="100000"/>
              </a:lnSpc>
              <a:spcBef>
                <a:spcPts val="100"/>
              </a:spcBef>
            </a:pPr>
            <a:r>
              <a:rPr sz="1150" i="1" spc="-30" dirty="0">
                <a:latin typeface="Tahoma"/>
                <a:cs typeface="Tahoma"/>
              </a:rPr>
              <a:t>data-type </a:t>
            </a:r>
            <a:r>
              <a:rPr sz="1300" dirty="0">
                <a:latin typeface="Tahoma"/>
                <a:cs typeface="Tahoma"/>
              </a:rPr>
              <a:t>Array-name [ </a:t>
            </a:r>
            <a:r>
              <a:rPr sz="1150" i="1" spc="-30" dirty="0">
                <a:latin typeface="Tahoma"/>
                <a:cs typeface="Tahoma"/>
              </a:rPr>
              <a:t>Row-size </a:t>
            </a:r>
            <a:r>
              <a:rPr sz="1300" dirty="0">
                <a:latin typeface="Tahoma"/>
                <a:cs typeface="Tahoma"/>
              </a:rPr>
              <a:t>] [ </a:t>
            </a:r>
            <a:r>
              <a:rPr sz="1150" i="1" spc="-30" dirty="0">
                <a:latin typeface="Tahoma"/>
                <a:cs typeface="Tahoma"/>
              </a:rPr>
              <a:t>Col-size</a:t>
            </a:r>
            <a:r>
              <a:rPr sz="1150" i="1" spc="185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];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761" y="2030729"/>
            <a:ext cx="3961129" cy="0"/>
          </a:xfrm>
          <a:custGeom>
            <a:avLst/>
            <a:gdLst/>
            <a:ahLst/>
            <a:cxnLst/>
            <a:rect l="l" t="t" r="r" b="b"/>
            <a:pathLst>
              <a:path w="3961129">
                <a:moveTo>
                  <a:pt x="0" y="0"/>
                </a:moveTo>
                <a:lnTo>
                  <a:pt x="396087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761" y="2451354"/>
            <a:ext cx="3954779" cy="0"/>
          </a:xfrm>
          <a:custGeom>
            <a:avLst/>
            <a:gdLst/>
            <a:ahLst/>
            <a:cxnLst/>
            <a:rect l="l" t="t" r="r" b="b"/>
            <a:pathLst>
              <a:path w="3954779">
                <a:moveTo>
                  <a:pt x="0" y="0"/>
                </a:moveTo>
                <a:lnTo>
                  <a:pt x="39547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3139" y="2628390"/>
            <a:ext cx="715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Examples: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0420" y="2629154"/>
            <a:ext cx="1306830" cy="396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</a:tabLst>
            </a:pPr>
            <a:r>
              <a:rPr sz="1200" dirty="0">
                <a:latin typeface="Century Gothic"/>
                <a:cs typeface="Century Gothic"/>
              </a:rPr>
              <a:t>int	a [10]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[10];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454025" algn="l"/>
              </a:tabLst>
            </a:pPr>
            <a:r>
              <a:rPr sz="1200" dirty="0">
                <a:latin typeface="Century Gothic"/>
                <a:cs typeface="Century Gothic"/>
              </a:rPr>
              <a:t>int	num [3]</a:t>
            </a:r>
            <a:r>
              <a:rPr sz="1200" spc="-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[4];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85906" y="3418331"/>
            <a:ext cx="1848221" cy="1610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3139" y="5385307"/>
            <a:ext cx="37312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2 Initializing 2D-Array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Elements:</a:t>
            </a:r>
            <a:endParaRPr sz="2000">
              <a:latin typeface="Bradley Hand ITC"/>
              <a:cs typeface="Bradley Hand ITC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15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5741161"/>
            <a:ext cx="2648585" cy="396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- </a:t>
            </a:r>
            <a:r>
              <a:rPr sz="1200" spc="-5" dirty="0">
                <a:latin typeface="Century Gothic"/>
                <a:cs typeface="Century Gothic"/>
              </a:rPr>
              <a:t>The </a:t>
            </a:r>
            <a:r>
              <a:rPr sz="1200" dirty="0">
                <a:latin typeface="Century Gothic"/>
                <a:cs typeface="Century Gothic"/>
              </a:rPr>
              <a:t>first element of </a:t>
            </a:r>
            <a:r>
              <a:rPr sz="1200" spc="-5" dirty="0">
                <a:latin typeface="Century Gothic"/>
                <a:cs typeface="Century Gothic"/>
              </a:rPr>
              <a:t>array</a:t>
            </a:r>
            <a:r>
              <a:rPr sz="1200" spc="-6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age:</a:t>
            </a:r>
            <a:endParaRPr sz="1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a [2] [3] = { {1, </a:t>
            </a:r>
            <a:r>
              <a:rPr sz="1200" spc="5" dirty="0">
                <a:latin typeface="Century Gothic"/>
                <a:cs typeface="Century Gothic"/>
              </a:rPr>
              <a:t>2, </a:t>
            </a:r>
            <a:r>
              <a:rPr sz="1200" dirty="0">
                <a:latin typeface="Century Gothic"/>
                <a:cs typeface="Century Gothic"/>
              </a:rPr>
              <a:t>3} , {4, 5, 6}</a:t>
            </a:r>
            <a:r>
              <a:rPr sz="1200" spc="-1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};</a:t>
            </a:r>
            <a:endParaRPr sz="1200">
              <a:latin typeface="Century Gothic"/>
              <a:cs typeface="Century Gothic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059173" y="5852921"/>
          <a:ext cx="1028700" cy="642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</a:tblGrid>
              <a:tr h="320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2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3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4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b="1" dirty="0">
                          <a:latin typeface="Century Gothic"/>
                          <a:cs typeface="Century Gothic"/>
                        </a:rPr>
                        <a:t>6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825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771397"/>
            <a:ext cx="43745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3 Read / Write / Process Array</a:t>
            </a:r>
            <a:r>
              <a:rPr sz="2000" b="1" u="heavy" spc="2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Elements</a:t>
            </a:r>
            <a:endParaRPr sz="2000">
              <a:latin typeface="Bradley Hand ITC"/>
              <a:cs typeface="Bradley Hand IT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439" y="1139952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4439" y="1326641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11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0319" y="1288796"/>
            <a:ext cx="5262245" cy="33502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</a:t>
            </a:r>
            <a:r>
              <a:rPr sz="1200" spc="-5" dirty="0">
                <a:latin typeface="Century Gothic"/>
                <a:cs typeface="Century Gothic"/>
              </a:rPr>
              <a:t>15 </a:t>
            </a:r>
            <a:r>
              <a:rPr sz="1200" dirty="0">
                <a:latin typeface="Century Gothic"/>
                <a:cs typeface="Century Gothic"/>
              </a:rPr>
              <a:t>numbers, 5 numbers </a:t>
            </a:r>
            <a:r>
              <a:rPr sz="1200" spc="-5" dirty="0">
                <a:latin typeface="Century Gothic"/>
                <a:cs typeface="Century Gothic"/>
              </a:rPr>
              <a:t>per </a:t>
            </a:r>
            <a:r>
              <a:rPr sz="1200" dirty="0">
                <a:latin typeface="Century Gothic"/>
                <a:cs typeface="Century Gothic"/>
              </a:rPr>
              <a:t>row, the  </a:t>
            </a:r>
            <a:r>
              <a:rPr sz="1200" spc="-5" dirty="0">
                <a:latin typeface="Century Gothic"/>
                <a:cs typeface="Century Gothic"/>
              </a:rPr>
              <a:t>print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them:</a:t>
            </a:r>
            <a:endParaRPr sz="1200">
              <a:latin typeface="Century Gothic"/>
              <a:cs typeface="Century Gothic"/>
            </a:endParaRPr>
          </a:p>
          <a:p>
            <a:pPr marL="12700" marR="3778250">
              <a:lnSpc>
                <a:spcPct val="148600"/>
              </a:lnSpc>
              <a:spcBef>
                <a:spcPts val="114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</a:t>
            </a:r>
            <a:r>
              <a:rPr sz="1100" b="1" dirty="0">
                <a:latin typeface="Century Gothic"/>
                <a:cs typeface="Century Gothic"/>
              </a:rPr>
              <a:t>i</a:t>
            </a:r>
            <a:r>
              <a:rPr sz="1100" b="1" spc="-5" dirty="0">
                <a:latin typeface="Century Gothic"/>
                <a:cs typeface="Century Gothic"/>
              </a:rPr>
              <a:t>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 marR="3845560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a [ 3 ] [ 5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  int i ,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j;</a:t>
            </a:r>
            <a:endParaRPr sz="1100">
              <a:latin typeface="Century Gothic"/>
              <a:cs typeface="Century Gothic"/>
            </a:endParaRPr>
          </a:p>
          <a:p>
            <a:pPr marL="676275" marR="3228975" indent="-156845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5;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cin &gt;&gt; a [ i ] [ j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89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89965" marR="3072130" indent="-156845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5; j++ )  cout &lt;&lt; a [ i ] [ j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4439" y="1873757"/>
            <a:ext cx="0" cy="2756535"/>
          </a:xfrm>
          <a:custGeom>
            <a:avLst/>
            <a:gdLst/>
            <a:ahLst/>
            <a:cxnLst/>
            <a:rect l="l" t="t" r="r" b="b"/>
            <a:pathLst>
              <a:path h="2756535">
                <a:moveTo>
                  <a:pt x="0" y="0"/>
                </a:moveTo>
                <a:lnTo>
                  <a:pt x="0" y="275615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34439" y="4816602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34439" y="5003291"/>
            <a:ext cx="0" cy="547370"/>
          </a:xfrm>
          <a:custGeom>
            <a:avLst/>
            <a:gdLst/>
            <a:ahLst/>
            <a:cxnLst/>
            <a:rect l="l" t="t" r="r" b="b"/>
            <a:pathLst>
              <a:path h="547370">
                <a:moveTo>
                  <a:pt x="0" y="0"/>
                </a:moveTo>
                <a:lnTo>
                  <a:pt x="0" y="54711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90319" y="4965446"/>
            <a:ext cx="5260975" cy="41446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</a:t>
            </a:r>
            <a:r>
              <a:rPr sz="1200" spc="-5" dirty="0">
                <a:latin typeface="Century Gothic"/>
                <a:cs typeface="Century Gothic"/>
              </a:rPr>
              <a:t>4*4 </a:t>
            </a:r>
            <a:r>
              <a:rPr sz="1200" dirty="0">
                <a:latin typeface="Century Gothic"/>
                <a:cs typeface="Century Gothic"/>
              </a:rPr>
              <a:t>2D-array, then find the </a:t>
            </a:r>
            <a:r>
              <a:rPr sz="1200" spc="-5" dirty="0">
                <a:latin typeface="Century Gothic"/>
                <a:cs typeface="Century Gothic"/>
              </a:rPr>
              <a:t>summation  </a:t>
            </a:r>
            <a:r>
              <a:rPr sz="1200" dirty="0">
                <a:latin typeface="Century Gothic"/>
                <a:cs typeface="Century Gothic"/>
              </a:rPr>
              <a:t>of the array elements, finally </a:t>
            </a:r>
            <a:r>
              <a:rPr sz="1200" spc="-5" dirty="0">
                <a:latin typeface="Century Gothic"/>
                <a:cs typeface="Century Gothic"/>
              </a:rPr>
              <a:t>print </a:t>
            </a:r>
            <a:r>
              <a:rPr sz="1200" dirty="0">
                <a:latin typeface="Century Gothic"/>
                <a:cs typeface="Century Gothic"/>
              </a:rPr>
              <a:t>these</a:t>
            </a:r>
            <a:r>
              <a:rPr sz="1200" spc="-6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elements:</a:t>
            </a:r>
            <a:endParaRPr sz="1200">
              <a:latin typeface="Century Gothic"/>
              <a:cs typeface="Century Gothic"/>
            </a:endParaRPr>
          </a:p>
          <a:p>
            <a:pPr marL="12700" marR="3776345">
              <a:lnSpc>
                <a:spcPct val="148600"/>
              </a:lnSpc>
              <a:spcBef>
                <a:spcPts val="114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 marR="372427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a [ 4 ] [ 4 ];  int i , j, sum =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676275" marR="3227705" indent="-156845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4;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cin &gt;&gt; a [ i ] [ j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 marR="3227705" indent="-15684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4;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sum += a [ i ] [ j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48133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“summation is: “ </a:t>
            </a:r>
            <a:r>
              <a:rPr sz="1100" b="1" dirty="0">
                <a:latin typeface="Century Gothic"/>
                <a:cs typeface="Century Gothic"/>
              </a:rPr>
              <a:t>&lt;&lt; </a:t>
            </a:r>
            <a:r>
              <a:rPr sz="1100" b="1" spc="-5" dirty="0">
                <a:latin typeface="Century Gothic"/>
                <a:cs typeface="Century Gothic"/>
              </a:rPr>
              <a:t>sum &lt;&lt;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89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4;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89965" marR="3070860" indent="-15684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for ( j = 0 ; j &lt; 4; j++ )  cout &lt;&lt; a [ i ] [ j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34439" y="5550408"/>
            <a:ext cx="0" cy="3550285"/>
          </a:xfrm>
          <a:custGeom>
            <a:avLst/>
            <a:gdLst/>
            <a:ahLst/>
            <a:cxnLst/>
            <a:rect l="l" t="t" r="r" b="b"/>
            <a:pathLst>
              <a:path h="3550284">
                <a:moveTo>
                  <a:pt x="0" y="0"/>
                </a:moveTo>
                <a:lnTo>
                  <a:pt x="0" y="355015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16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822960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6.9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009650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11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971803"/>
            <a:ext cx="5260975" cy="358457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6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</a:t>
            </a:r>
            <a:r>
              <a:rPr sz="1200" spc="-5" dirty="0">
                <a:latin typeface="Century Gothic"/>
                <a:cs typeface="Century Gothic"/>
              </a:rPr>
              <a:t>3*4 </a:t>
            </a:r>
            <a:r>
              <a:rPr sz="1200" dirty="0">
                <a:latin typeface="Century Gothic"/>
                <a:cs typeface="Century Gothic"/>
              </a:rPr>
              <a:t>2D-array, then find the </a:t>
            </a:r>
            <a:r>
              <a:rPr sz="1200" spc="-5" dirty="0">
                <a:latin typeface="Century Gothic"/>
                <a:cs typeface="Century Gothic"/>
              </a:rPr>
              <a:t>summation  of each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row:</a:t>
            </a:r>
            <a:endParaRPr sz="1200">
              <a:latin typeface="Century Gothic"/>
              <a:cs typeface="Century Gothic"/>
            </a:endParaRPr>
          </a:p>
          <a:p>
            <a:pPr marL="12700" marR="3776345">
              <a:lnSpc>
                <a:spcPct val="148600"/>
              </a:lnSpc>
              <a:spcBef>
                <a:spcPts val="114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 marR="3724275">
              <a:lnSpc>
                <a:spcPts val="1350"/>
              </a:lnSpc>
              <a:spcBef>
                <a:spcPts val="40"/>
              </a:spcBef>
            </a:pPr>
            <a:r>
              <a:rPr sz="1100" b="1" spc="-5" dirty="0">
                <a:latin typeface="Century Gothic"/>
                <a:cs typeface="Century Gothic"/>
              </a:rPr>
              <a:t>int a [ 3 ] [ 4 ];  int i , j, sum =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 marR="3227705" indent="-157480">
              <a:lnSpc>
                <a:spcPct val="1022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4; j++ )  cin &gt;&gt; a [ i ] [ j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88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59880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sum = </a:t>
            </a:r>
            <a:r>
              <a:rPr sz="1100" b="1" spc="-10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989330" marR="3070860" indent="-156845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4; j++ )  sum += a [ i ] [ j</a:t>
            </a:r>
            <a:r>
              <a:rPr sz="1100" b="1" spc="-4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52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“summation of row “ &lt;&lt; i &lt;&lt; “ is: “ &lt;&lt; sum &lt;&lt;</a:t>
            </a:r>
            <a:r>
              <a:rPr sz="1100" b="1" spc="8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59880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556766"/>
            <a:ext cx="0" cy="3161030"/>
          </a:xfrm>
          <a:custGeom>
            <a:avLst/>
            <a:gdLst/>
            <a:ahLst/>
            <a:cxnLst/>
            <a:rect l="l" t="t" r="r" b="b"/>
            <a:pathLst>
              <a:path h="3161029">
                <a:moveTo>
                  <a:pt x="0" y="0"/>
                </a:moveTo>
                <a:lnTo>
                  <a:pt x="0" y="316077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4439" y="4904232"/>
            <a:ext cx="5372100" cy="18796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6.10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4439" y="5091684"/>
            <a:ext cx="0" cy="546735"/>
          </a:xfrm>
          <a:custGeom>
            <a:avLst/>
            <a:gdLst/>
            <a:ahLst/>
            <a:cxnLst/>
            <a:rect l="l" t="t" r="r" b="b"/>
            <a:pathLst>
              <a:path h="546735">
                <a:moveTo>
                  <a:pt x="0" y="0"/>
                </a:moveTo>
                <a:lnTo>
                  <a:pt x="0" y="54635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0319" y="5053838"/>
            <a:ext cx="5264150" cy="39255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3*4 2D-array, then replace each value  equal 5 </a:t>
            </a:r>
            <a:r>
              <a:rPr sz="1200" spc="-5" dirty="0">
                <a:latin typeface="Century Gothic"/>
                <a:cs typeface="Century Gothic"/>
              </a:rPr>
              <a:t>with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0:</a:t>
            </a:r>
            <a:endParaRPr sz="1200">
              <a:latin typeface="Century Gothic"/>
              <a:cs typeface="Century Gothic"/>
            </a:endParaRPr>
          </a:p>
          <a:p>
            <a:pPr marL="12700" marR="3779520">
              <a:lnSpc>
                <a:spcPct val="148600"/>
              </a:lnSpc>
              <a:spcBef>
                <a:spcPts val="11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 marR="384746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a [ 3 ] [ 4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  int i ,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j;</a:t>
            </a:r>
            <a:endParaRPr sz="1100">
              <a:latin typeface="Century Gothic"/>
              <a:cs typeface="Century Gothic"/>
            </a:endParaRPr>
          </a:p>
          <a:p>
            <a:pPr marL="676275" marR="3230880" indent="-156845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cin &gt;&gt; a [ i ] [ j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 marR="3230880" indent="-156845">
              <a:lnSpc>
                <a:spcPct val="101800"/>
              </a:lnSpc>
              <a:spcBef>
                <a:spcPts val="86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98933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if ( a [ i ] [ j ] == 5 ) a [ i ] [ j ] =</a:t>
            </a:r>
            <a:r>
              <a:rPr sz="1100" b="1" spc="3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52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89965" marR="3074035" indent="-156845">
              <a:lnSpc>
                <a:spcPts val="1350"/>
              </a:lnSpc>
              <a:spcBef>
                <a:spcPts val="40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4; j++ )  cout &lt;&lt; a [ i ] [ j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cout &lt;&lt;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34439" y="5638038"/>
            <a:ext cx="0" cy="3332479"/>
          </a:xfrm>
          <a:custGeom>
            <a:avLst/>
            <a:gdLst/>
            <a:ahLst/>
            <a:cxnLst/>
            <a:rect l="l" t="t" r="r" b="b"/>
            <a:pathLst>
              <a:path h="3332479">
                <a:moveTo>
                  <a:pt x="0" y="0"/>
                </a:moveTo>
                <a:lnTo>
                  <a:pt x="0" y="333222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17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822960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6.11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009650"/>
            <a:ext cx="0" cy="360680"/>
          </a:xfrm>
          <a:custGeom>
            <a:avLst/>
            <a:gdLst/>
            <a:ahLst/>
            <a:cxnLst/>
            <a:rect l="l" t="t" r="r" b="b"/>
            <a:pathLst>
              <a:path h="360680">
                <a:moveTo>
                  <a:pt x="0" y="0"/>
                </a:moveTo>
                <a:lnTo>
                  <a:pt x="0" y="36042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804695"/>
            <a:ext cx="3757295" cy="502793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C++ program,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addition </a:t>
            </a:r>
            <a:r>
              <a:rPr sz="1200" dirty="0">
                <a:latin typeface="Century Gothic"/>
                <a:cs typeface="Century Gothic"/>
              </a:rPr>
              <a:t>two </a:t>
            </a:r>
            <a:r>
              <a:rPr sz="1200" spc="-5" dirty="0">
                <a:latin typeface="Century Gothic"/>
                <a:cs typeface="Century Gothic"/>
              </a:rPr>
              <a:t>3*4</a:t>
            </a:r>
            <a:r>
              <a:rPr sz="1200" spc="-1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arrays:</a:t>
            </a:r>
            <a:endParaRPr sz="1200">
              <a:latin typeface="Century Gothic"/>
              <a:cs typeface="Century Gothic"/>
            </a:endParaRPr>
          </a:p>
          <a:p>
            <a:pPr marL="12700" marR="2272665">
              <a:lnSpc>
                <a:spcPct val="148600"/>
              </a:lnSpc>
              <a:spcBef>
                <a:spcPts val="12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a [ 3 ] [ 4 ], b [ 3 ] [ 4 ], c [ 3 ] [ 4</a:t>
            </a:r>
            <a:r>
              <a:rPr sz="1100" b="1" spc="1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i ,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j;</a:t>
            </a:r>
            <a:endParaRPr sz="1100">
              <a:latin typeface="Century Gothic"/>
              <a:cs typeface="Century Gothic"/>
            </a:endParaRPr>
          </a:p>
          <a:p>
            <a:pPr marL="481330" marR="67627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</a:t>
            </a:r>
            <a:r>
              <a:rPr sz="1100" b="1" spc="-10" dirty="0">
                <a:latin typeface="Century Gothic"/>
                <a:cs typeface="Century Gothic"/>
              </a:rPr>
              <a:t>"enter </a:t>
            </a:r>
            <a:r>
              <a:rPr sz="1100" b="1" spc="-5" dirty="0">
                <a:latin typeface="Century Gothic"/>
                <a:cs typeface="Century Gothic"/>
              </a:rPr>
              <a:t>element of array A: \n";  for ( i = 0 ; i &lt; 3; </a:t>
            </a:r>
            <a:r>
              <a:rPr sz="1100" b="1" dirty="0">
                <a:latin typeface="Century Gothic"/>
                <a:cs typeface="Century Gothic"/>
              </a:rPr>
              <a:t>i++</a:t>
            </a:r>
            <a:r>
              <a:rPr sz="1100" b="1" spc="-5" dirty="0">
                <a:latin typeface="Century Gothic"/>
                <a:cs typeface="Century Gothic"/>
              </a:rPr>
              <a:t> )</a:t>
            </a:r>
            <a:endParaRPr sz="1100">
              <a:latin typeface="Century Gothic"/>
              <a:cs typeface="Century Gothic"/>
            </a:endParaRPr>
          </a:p>
          <a:p>
            <a:pPr marL="833755" marR="1724025" indent="-157480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4; j++ )  cin &gt;&gt; a [ i ] [ j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20065" marR="659130">
              <a:lnSpc>
                <a:spcPct val="102200"/>
              </a:lnSpc>
              <a:spcBef>
                <a:spcPts val="810"/>
              </a:spcBef>
            </a:pP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"enter </a:t>
            </a:r>
            <a:r>
              <a:rPr sz="1100" b="1" spc="-10" dirty="0">
                <a:latin typeface="Century Gothic"/>
                <a:cs typeface="Century Gothic"/>
              </a:rPr>
              <a:t>element </a:t>
            </a:r>
            <a:r>
              <a:rPr sz="1100" b="1" spc="-5" dirty="0">
                <a:latin typeface="Century Gothic"/>
                <a:cs typeface="Century Gothic"/>
              </a:rPr>
              <a:t>of </a:t>
            </a:r>
            <a:r>
              <a:rPr sz="1100" b="1" spc="-10" dirty="0">
                <a:latin typeface="Century Gothic"/>
                <a:cs typeface="Century Gothic"/>
              </a:rPr>
              <a:t>array </a:t>
            </a:r>
            <a:r>
              <a:rPr sz="1100" b="1" spc="-5" dirty="0">
                <a:latin typeface="Century Gothic"/>
                <a:cs typeface="Century Gothic"/>
              </a:rPr>
              <a:t>B: \n";  for ( i = 0 ; i &lt; 3; i++</a:t>
            </a:r>
            <a:r>
              <a:rPr sz="1100" b="1" spc="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 marR="1724025" indent="-157480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for ( j = 0 ; j &lt; 4; j++ )  cin &gt;&gt; b [ i ] [ j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 marR="1724025" indent="-15684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98933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 [ i ] [ j ] = a [ i ] [ j ] + b [ i ] [ j</a:t>
            </a:r>
            <a:r>
              <a:rPr sz="1100" b="1" spc="10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89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89330" marR="1567180" indent="-15684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for ( j = 0 ; j &lt; 4; j++ )  cout &lt;&lt; c [ i ] [ j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10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370075"/>
            <a:ext cx="0" cy="4577715"/>
          </a:xfrm>
          <a:custGeom>
            <a:avLst/>
            <a:gdLst/>
            <a:ahLst/>
            <a:cxnLst/>
            <a:rect l="l" t="t" r="r" b="b"/>
            <a:pathLst>
              <a:path h="4577715">
                <a:moveTo>
                  <a:pt x="0" y="0"/>
                </a:moveTo>
                <a:lnTo>
                  <a:pt x="0" y="457733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18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289" y="1730501"/>
            <a:ext cx="1123950" cy="127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4439" y="916686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6.12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27369" y="1154683"/>
            <a:ext cx="2225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each element </a:t>
            </a:r>
            <a:r>
              <a:rPr sz="1200" spc="-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</a:t>
            </a:r>
            <a:r>
              <a:rPr sz="1200" spc="15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main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103375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11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90319" y="1065529"/>
            <a:ext cx="2950210" cy="26028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  <a:tabLst>
                <a:tab pos="386715" algn="l"/>
              </a:tabLst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to replace  diameter </a:t>
            </a:r>
            <a:r>
              <a:rPr sz="1200" spc="-5" dirty="0">
                <a:latin typeface="Century Gothic"/>
                <a:cs typeface="Century Gothic"/>
              </a:rPr>
              <a:t>(diagonal) </a:t>
            </a:r>
            <a:r>
              <a:rPr sz="1200" dirty="0">
                <a:latin typeface="Century Gothic"/>
                <a:cs typeface="Century Gothic"/>
              </a:rPr>
              <a:t>with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zero:</a:t>
            </a:r>
            <a:endParaRPr sz="1200">
              <a:latin typeface="Century Gothic"/>
              <a:cs typeface="Century Gothic"/>
            </a:endParaRPr>
          </a:p>
          <a:p>
            <a:pPr marL="12700" marR="1465580">
              <a:lnSpc>
                <a:spcPct val="148200"/>
              </a:lnSpc>
              <a:spcBef>
                <a:spcPts val="12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 marR="1533525">
              <a:lnSpc>
                <a:spcPct val="102299"/>
              </a:lnSpc>
            </a:pPr>
            <a:r>
              <a:rPr sz="1100" b="1" spc="-5" dirty="0">
                <a:latin typeface="Century Gothic"/>
                <a:cs typeface="Century Gothic"/>
              </a:rPr>
              <a:t>int a [ 3 ] [ 3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  int i ,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j;</a:t>
            </a:r>
            <a:endParaRPr sz="1100">
              <a:latin typeface="Century Gothic"/>
              <a:cs typeface="Century Gothic"/>
            </a:endParaRPr>
          </a:p>
          <a:p>
            <a:pPr marL="676275" marR="916940" indent="-195580">
              <a:lnSpc>
                <a:spcPct val="101800"/>
              </a:lnSpc>
              <a:spcBef>
                <a:spcPts val="86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</a:t>
            </a:r>
            <a:r>
              <a:rPr sz="1100" b="1" dirty="0">
                <a:latin typeface="Century Gothic"/>
                <a:cs typeface="Century Gothic"/>
              </a:rPr>
              <a:t>i++ </a:t>
            </a:r>
            <a:r>
              <a:rPr sz="1100" b="1" spc="-5" dirty="0">
                <a:latin typeface="Century Gothic"/>
                <a:cs typeface="Century Gothic"/>
              </a:rPr>
              <a:t>)  for ( j = 0 ; j &lt; 3;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cin &gt;&gt; a [ i ] [ j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 marR="916940" indent="-15684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3;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0319" y="3647044"/>
            <a:ext cx="2662555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89965">
              <a:lnSpc>
                <a:spcPct val="100000"/>
              </a:lnSpc>
              <a:spcBef>
                <a:spcPts val="95"/>
              </a:spcBef>
              <a:tabLst>
                <a:tab pos="1795780" algn="l"/>
              </a:tabLst>
            </a:pPr>
            <a:r>
              <a:rPr sz="1100" b="1" spc="-5" dirty="0">
                <a:latin typeface="Century Gothic"/>
                <a:cs typeface="Century Gothic"/>
              </a:rPr>
              <a:t>if ( i ==</a:t>
            </a:r>
            <a:r>
              <a:rPr sz="1100" b="1" spc="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j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	a [ i ] [ j ] =</a:t>
            </a:r>
            <a:r>
              <a:rPr sz="1100" b="1" spc="-5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0;</a:t>
            </a:r>
            <a:endParaRPr sz="1100">
              <a:latin typeface="Century Gothic"/>
              <a:cs typeface="Century Gothic"/>
            </a:endParaRPr>
          </a:p>
          <a:p>
            <a:pPr marL="520065">
              <a:lnSpc>
                <a:spcPct val="100000"/>
              </a:lnSpc>
              <a:spcBef>
                <a:spcPts val="885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</a:t>
            </a:r>
            <a:r>
              <a:rPr sz="1100" b="1" spc="1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67627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89965" marR="473075" indent="-15684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for ( j = 0 ; j &lt; 3; j++ )  cout &lt;&lt; a [ i ] [ j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833119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</a:t>
            </a:r>
            <a:r>
              <a:rPr sz="1100" b="1" spc="-10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34439" y="1650492"/>
            <a:ext cx="0" cy="3611879"/>
          </a:xfrm>
          <a:custGeom>
            <a:avLst/>
            <a:gdLst/>
            <a:ahLst/>
            <a:cxnLst/>
            <a:rect l="l" t="t" r="r" b="b"/>
            <a:pathLst>
              <a:path h="3611879">
                <a:moveTo>
                  <a:pt x="0" y="0"/>
                </a:moveTo>
                <a:lnTo>
                  <a:pt x="0" y="36118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1422" y="5823203"/>
            <a:ext cx="4829555" cy="1276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19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2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684618"/>
            <a:ext cx="6322061" cy="102425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80"/>
              </a:spcBef>
            </a:pPr>
            <a:r>
              <a:rPr lang="en-US" sz="2000" b="1" u="heavy" spc="-5" dirty="0" smtClean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5-</a:t>
            </a:r>
            <a:r>
              <a:rPr sz="2000" b="1" u="heavy" spc="-5" dirty="0" smtClean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1</a:t>
            </a:r>
            <a:r>
              <a:rPr sz="2000" b="1" u="heavy" dirty="0" smtClean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Functions:</a:t>
            </a:r>
            <a:endParaRPr sz="2000" dirty="0">
              <a:latin typeface="Bradley Hand ITC"/>
              <a:cs typeface="Bradley Hand ITC"/>
            </a:endParaRPr>
          </a:p>
          <a:p>
            <a:pPr marL="12700" marR="5080" algn="just">
              <a:lnSpc>
                <a:spcPct val="102099"/>
              </a:lnSpc>
              <a:spcBef>
                <a:spcPts val="380"/>
              </a:spcBef>
            </a:pP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function </a:t>
            </a:r>
            <a:r>
              <a:rPr sz="1200" dirty="0">
                <a:latin typeface="Century Gothic"/>
                <a:cs typeface="Century Gothic"/>
              </a:rPr>
              <a:t>is a </a:t>
            </a:r>
            <a:r>
              <a:rPr sz="1200" spc="-5" dirty="0">
                <a:latin typeface="Century Gothic"/>
                <a:cs typeface="Century Gothic"/>
              </a:rPr>
              <a:t>set </a:t>
            </a:r>
            <a:r>
              <a:rPr sz="1200" dirty="0">
                <a:latin typeface="Century Gothic"/>
                <a:cs typeface="Century Gothic"/>
              </a:rPr>
              <a:t>of </a:t>
            </a:r>
            <a:r>
              <a:rPr sz="1200" spc="-5" dirty="0">
                <a:latin typeface="Century Gothic"/>
                <a:cs typeface="Century Gothic"/>
              </a:rPr>
              <a:t>statements designed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accomplish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particular </a:t>
            </a:r>
            <a:r>
              <a:rPr sz="1200" dirty="0">
                <a:latin typeface="Century Gothic"/>
                <a:cs typeface="Century Gothic"/>
              </a:rPr>
              <a:t>task.  </a:t>
            </a:r>
            <a:r>
              <a:rPr sz="1200" spc="-5" dirty="0">
                <a:latin typeface="Century Gothic"/>
                <a:cs typeface="Century Gothic"/>
              </a:rPr>
              <a:t>Experience </a:t>
            </a:r>
            <a:r>
              <a:rPr sz="1200" dirty="0">
                <a:latin typeface="Century Gothic"/>
                <a:cs typeface="Century Gothic"/>
              </a:rPr>
              <a:t>has </a:t>
            </a:r>
            <a:r>
              <a:rPr sz="1200" spc="-5" dirty="0">
                <a:latin typeface="Century Gothic"/>
                <a:cs typeface="Century Gothic"/>
              </a:rPr>
              <a:t>shown </a:t>
            </a:r>
            <a:r>
              <a:rPr sz="1200" dirty="0">
                <a:latin typeface="Century Gothic"/>
                <a:cs typeface="Century Gothic"/>
              </a:rPr>
              <a:t>that the </a:t>
            </a:r>
            <a:r>
              <a:rPr sz="1200" spc="-5" dirty="0">
                <a:latin typeface="Century Gothic"/>
                <a:cs typeface="Century Gothic"/>
              </a:rPr>
              <a:t>best way to develop and maintain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large  program is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construct </a:t>
            </a:r>
            <a:r>
              <a:rPr sz="1200" spc="5" dirty="0">
                <a:latin typeface="Century Gothic"/>
                <a:cs typeface="Century Gothic"/>
              </a:rPr>
              <a:t>it </a:t>
            </a:r>
            <a:r>
              <a:rPr sz="1200" spc="-5" dirty="0">
                <a:latin typeface="Century Gothic"/>
                <a:cs typeface="Century Gothic"/>
              </a:rPr>
              <a:t>from smaller pieces </a:t>
            </a:r>
            <a:r>
              <a:rPr sz="1200" dirty="0">
                <a:latin typeface="Century Gothic"/>
                <a:cs typeface="Century Gothic"/>
              </a:rPr>
              <a:t>or </a:t>
            </a:r>
            <a:r>
              <a:rPr sz="1200" spc="-5" dirty="0">
                <a:latin typeface="Century Gothic"/>
                <a:cs typeface="Century Gothic"/>
              </a:rPr>
              <a:t>(modules). Modules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C++  are called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functions.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8810" y="2128855"/>
            <a:ext cx="4187190" cy="232756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762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7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General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Form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Function: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8810" y="2365248"/>
            <a:ext cx="4187190" cy="147002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76884">
              <a:lnSpc>
                <a:spcPct val="100000"/>
              </a:lnSpc>
              <a:spcBef>
                <a:spcPts val="300"/>
              </a:spcBef>
            </a:pPr>
            <a:r>
              <a:rPr sz="1150" i="1" spc="-30" dirty="0">
                <a:latin typeface="Tahoma"/>
                <a:cs typeface="Tahoma"/>
              </a:rPr>
              <a:t>return-type </a:t>
            </a:r>
            <a:r>
              <a:rPr sz="1300" spc="-5" dirty="0">
                <a:latin typeface="Tahoma"/>
                <a:cs typeface="Tahoma"/>
              </a:rPr>
              <a:t>function-name </a:t>
            </a:r>
            <a:r>
              <a:rPr sz="1300" dirty="0">
                <a:latin typeface="Tahoma"/>
                <a:cs typeface="Tahoma"/>
              </a:rPr>
              <a:t>( </a:t>
            </a:r>
            <a:r>
              <a:rPr sz="1150" i="1" spc="-25" dirty="0">
                <a:latin typeface="Tahoma"/>
                <a:cs typeface="Tahoma"/>
              </a:rPr>
              <a:t>parameters-list</a:t>
            </a:r>
            <a:r>
              <a:rPr sz="1150" i="1" spc="120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)</a:t>
            </a:r>
          </a:p>
          <a:p>
            <a:pPr marL="696595">
              <a:lnSpc>
                <a:spcPct val="100000"/>
              </a:lnSpc>
              <a:spcBef>
                <a:spcPts val="5"/>
              </a:spcBef>
            </a:pPr>
            <a:r>
              <a:rPr sz="1300" dirty="0">
                <a:latin typeface="Tahoma"/>
                <a:cs typeface="Tahoma"/>
              </a:rPr>
              <a:t>{</a:t>
            </a:r>
          </a:p>
          <a:p>
            <a:pPr marL="925194">
              <a:lnSpc>
                <a:spcPct val="100000"/>
              </a:lnSpc>
              <a:spcBef>
                <a:spcPts val="15"/>
              </a:spcBef>
            </a:pPr>
            <a:r>
              <a:rPr sz="1150" i="1" spc="-30" dirty="0">
                <a:latin typeface="Tahoma"/>
                <a:cs typeface="Tahoma"/>
              </a:rPr>
              <a:t>statement1</a:t>
            </a:r>
            <a:r>
              <a:rPr sz="1150" i="1" spc="-35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;</a:t>
            </a:r>
          </a:p>
          <a:p>
            <a:pPr marL="925194">
              <a:lnSpc>
                <a:spcPct val="100000"/>
              </a:lnSpc>
              <a:spcBef>
                <a:spcPts val="5"/>
              </a:spcBef>
            </a:pPr>
            <a:r>
              <a:rPr sz="1150" i="1" spc="-30" dirty="0">
                <a:latin typeface="Tahoma"/>
                <a:cs typeface="Tahoma"/>
              </a:rPr>
              <a:t>statement2</a:t>
            </a:r>
            <a:r>
              <a:rPr sz="1150" i="1" spc="-35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;</a:t>
            </a:r>
          </a:p>
          <a:p>
            <a:pPr marL="1236345">
              <a:lnSpc>
                <a:spcPct val="100000"/>
              </a:lnSpc>
              <a:spcBef>
                <a:spcPts val="10"/>
              </a:spcBef>
            </a:pPr>
            <a:r>
              <a:rPr sz="1300" dirty="0">
                <a:latin typeface="Tahoma"/>
                <a:cs typeface="Tahoma"/>
              </a:rPr>
              <a:t>:</a:t>
            </a:r>
          </a:p>
          <a:p>
            <a:pPr marL="925194">
              <a:lnSpc>
                <a:spcPct val="100000"/>
              </a:lnSpc>
              <a:spcBef>
                <a:spcPts val="5"/>
              </a:spcBef>
            </a:pPr>
            <a:r>
              <a:rPr sz="1150" i="1" spc="-30" dirty="0">
                <a:latin typeface="Tahoma"/>
                <a:cs typeface="Tahoma"/>
              </a:rPr>
              <a:t>statement-n </a:t>
            </a:r>
            <a:r>
              <a:rPr sz="1300" dirty="0">
                <a:latin typeface="Tahoma"/>
                <a:cs typeface="Tahoma"/>
              </a:rPr>
              <a:t>;</a:t>
            </a:r>
          </a:p>
          <a:p>
            <a:pPr marL="696595">
              <a:lnSpc>
                <a:spcPct val="100000"/>
              </a:lnSpc>
              <a:spcBef>
                <a:spcPts val="15"/>
              </a:spcBef>
            </a:pPr>
            <a:r>
              <a:rPr sz="1300" dirty="0">
                <a:latin typeface="Tahoma"/>
                <a:cs typeface="Tahoma"/>
              </a:rPr>
              <a:t>}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3139" y="4012184"/>
            <a:ext cx="778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Example</a:t>
            </a:r>
            <a:r>
              <a:rPr sz="1200" u="sng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0420" y="4012946"/>
            <a:ext cx="2813685" cy="76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void </a:t>
            </a:r>
            <a:r>
              <a:rPr sz="1200" spc="-5" dirty="0">
                <a:latin typeface="Century Gothic"/>
                <a:cs typeface="Century Gothic"/>
              </a:rPr>
              <a:t>printmessage </a:t>
            </a:r>
            <a:r>
              <a:rPr sz="1200" dirty="0">
                <a:latin typeface="Century Gothic"/>
                <a:cs typeface="Century Gothic"/>
              </a:rPr>
              <a:t>(</a:t>
            </a:r>
            <a:r>
              <a:rPr sz="1200" spc="3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)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{</a:t>
            </a:r>
            <a:endParaRPr sz="1200">
              <a:latin typeface="Century Gothic"/>
              <a:cs typeface="Century Gothic"/>
            </a:endParaRPr>
          </a:p>
          <a:p>
            <a:pPr marL="222885">
              <a:lnSpc>
                <a:spcPct val="100000"/>
              </a:lnSpc>
              <a:spcBef>
                <a:spcPts val="30"/>
              </a:spcBef>
            </a:pPr>
            <a:r>
              <a:rPr sz="1200" spc="-5" dirty="0">
                <a:latin typeface="Century Gothic"/>
                <a:cs typeface="Century Gothic"/>
              </a:rPr>
              <a:t>cout </a:t>
            </a:r>
            <a:r>
              <a:rPr sz="1200" dirty="0">
                <a:latin typeface="Century Gothic"/>
                <a:cs typeface="Century Gothic"/>
              </a:rPr>
              <a:t>&lt;&lt; </a:t>
            </a:r>
            <a:r>
              <a:rPr sz="1200" spc="-5" dirty="0">
                <a:latin typeface="Century Gothic"/>
                <a:cs typeface="Century Gothic"/>
              </a:rPr>
              <a:t>“University of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Technology”;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}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0420" y="4947158"/>
            <a:ext cx="1510030" cy="76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void main </a:t>
            </a:r>
            <a:r>
              <a:rPr sz="1200" dirty="0">
                <a:latin typeface="Century Gothic"/>
                <a:cs typeface="Century Gothic"/>
              </a:rPr>
              <a:t>(</a:t>
            </a:r>
            <a:r>
              <a:rPr sz="1200" spc="3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)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{</a:t>
            </a:r>
            <a:endParaRPr sz="1200">
              <a:latin typeface="Century Gothic"/>
              <a:cs typeface="Century Gothic"/>
            </a:endParaRPr>
          </a:p>
          <a:p>
            <a:pPr marL="265430">
              <a:lnSpc>
                <a:spcPct val="100000"/>
              </a:lnSpc>
              <a:spcBef>
                <a:spcPts val="30"/>
              </a:spcBef>
            </a:pPr>
            <a:r>
              <a:rPr sz="1200" spc="-5" dirty="0">
                <a:latin typeface="Century Gothic"/>
                <a:cs typeface="Century Gothic"/>
              </a:rPr>
              <a:t>printmessage(</a:t>
            </a:r>
            <a:r>
              <a:rPr sz="1200" spc="27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);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}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5880608"/>
            <a:ext cx="778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Example</a:t>
            </a:r>
            <a:r>
              <a:rPr sz="1200" u="sng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2: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0420" y="5881370"/>
            <a:ext cx="1445260" cy="1330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int max </a:t>
            </a:r>
            <a:r>
              <a:rPr sz="1200" spc="-5" dirty="0">
                <a:latin typeface="Century Gothic"/>
                <a:cs typeface="Century Gothic"/>
              </a:rPr>
              <a:t>(int </a:t>
            </a:r>
            <a:r>
              <a:rPr sz="1200" dirty="0">
                <a:latin typeface="Century Gothic"/>
                <a:cs typeface="Century Gothic"/>
              </a:rPr>
              <a:t>a, int</a:t>
            </a:r>
            <a:r>
              <a:rPr sz="1200" spc="-1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b)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{</a:t>
            </a:r>
            <a:endParaRPr sz="1200">
              <a:latin typeface="Century Gothic"/>
              <a:cs typeface="Century Gothic"/>
            </a:endParaRPr>
          </a:p>
          <a:p>
            <a:pPr marL="222885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int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c;</a:t>
            </a:r>
            <a:endParaRPr sz="1200">
              <a:latin typeface="Century Gothic"/>
              <a:cs typeface="Century Gothic"/>
            </a:endParaRPr>
          </a:p>
          <a:p>
            <a:pPr marL="349250" marR="88900" indent="-126364">
              <a:lnSpc>
                <a:spcPct val="102099"/>
              </a:lnSpc>
              <a:tabLst>
                <a:tab pos="763905" algn="l"/>
              </a:tabLst>
            </a:pP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spc="-5" dirty="0">
                <a:latin typeface="Century Gothic"/>
                <a:cs typeface="Century Gothic"/>
              </a:rPr>
              <a:t>(a </a:t>
            </a:r>
            <a:r>
              <a:rPr sz="1200" dirty="0">
                <a:latin typeface="Century Gothic"/>
                <a:cs typeface="Century Gothic"/>
              </a:rPr>
              <a:t>&gt; </a:t>
            </a:r>
            <a:r>
              <a:rPr sz="1200" spc="-5" dirty="0">
                <a:latin typeface="Century Gothic"/>
                <a:cs typeface="Century Gothic"/>
              </a:rPr>
              <a:t>b) </a:t>
            </a:r>
            <a:r>
              <a:rPr sz="1200" dirty="0">
                <a:latin typeface="Century Gothic"/>
                <a:cs typeface="Century Gothic"/>
              </a:rPr>
              <a:t>c = a;  </a:t>
            </a:r>
            <a:r>
              <a:rPr sz="1200" spc="-5" dirty="0">
                <a:latin typeface="Century Gothic"/>
                <a:cs typeface="Century Gothic"/>
              </a:rPr>
              <a:t>else	</a:t>
            </a:r>
            <a:r>
              <a:rPr sz="1200" dirty="0">
                <a:latin typeface="Century Gothic"/>
                <a:cs typeface="Century Gothic"/>
              </a:rPr>
              <a:t>c =</a:t>
            </a:r>
            <a:r>
              <a:rPr sz="1200" spc="-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b;</a:t>
            </a:r>
            <a:endParaRPr sz="1200">
              <a:latin typeface="Century Gothic"/>
              <a:cs typeface="Century Gothic"/>
            </a:endParaRPr>
          </a:p>
          <a:p>
            <a:pPr marL="222885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entury Gothic"/>
                <a:cs typeface="Century Gothic"/>
              </a:rPr>
              <a:t>return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(c);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}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90420" y="7376414"/>
            <a:ext cx="1659889" cy="76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void main </a:t>
            </a:r>
            <a:r>
              <a:rPr sz="1200" dirty="0">
                <a:latin typeface="Century Gothic"/>
                <a:cs typeface="Century Gothic"/>
              </a:rPr>
              <a:t>(</a:t>
            </a:r>
            <a:r>
              <a:rPr sz="1200" spc="32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)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{</a:t>
            </a:r>
            <a:endParaRPr sz="1200">
              <a:latin typeface="Century Gothic"/>
              <a:cs typeface="Century Gothic"/>
            </a:endParaRPr>
          </a:p>
          <a:p>
            <a:pPr marL="265430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entury Gothic"/>
                <a:cs typeface="Century Gothic"/>
              </a:rPr>
              <a:t>cout &lt;&lt; max </a:t>
            </a:r>
            <a:r>
              <a:rPr sz="1200" dirty="0">
                <a:latin typeface="Century Gothic"/>
                <a:cs typeface="Century Gothic"/>
              </a:rPr>
              <a:t>(5,</a:t>
            </a:r>
            <a:r>
              <a:rPr sz="1200" spc="-7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6);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}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9" y="1009650"/>
            <a:ext cx="5372100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6.13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196339"/>
            <a:ext cx="0" cy="360680"/>
          </a:xfrm>
          <a:custGeom>
            <a:avLst/>
            <a:gdLst/>
            <a:ahLst/>
            <a:cxnLst/>
            <a:rect l="l" t="t" r="r" b="b"/>
            <a:pathLst>
              <a:path h="360680">
                <a:moveTo>
                  <a:pt x="0" y="0"/>
                </a:moveTo>
                <a:lnTo>
                  <a:pt x="0" y="36042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991385"/>
            <a:ext cx="4291330" cy="4062729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C++ program, to convert 2D-array into</a:t>
            </a:r>
            <a:r>
              <a:rPr sz="1200" spc="-15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1D-array:</a:t>
            </a:r>
            <a:endParaRPr sz="1200">
              <a:latin typeface="Century Gothic"/>
              <a:cs typeface="Century Gothic"/>
            </a:endParaRPr>
          </a:p>
          <a:p>
            <a:pPr marL="12700" marR="2806065">
              <a:lnSpc>
                <a:spcPct val="148600"/>
              </a:lnSpc>
              <a:spcBef>
                <a:spcPts val="12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void main (</a:t>
            </a:r>
            <a:r>
              <a:rPr sz="1100" b="1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20065" marR="2874645" indent="-12065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int a [ 3 ] [ 4 ];  int b [ 12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int i , j, k = 0;</a:t>
            </a:r>
            <a:endParaRPr sz="1100">
              <a:latin typeface="Century Gothic"/>
              <a:cs typeface="Century Gothic"/>
            </a:endParaRPr>
          </a:p>
          <a:p>
            <a:pPr marL="676275" marR="2258060" indent="-195580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</a:t>
            </a:r>
            <a:r>
              <a:rPr sz="1100" b="1" dirty="0">
                <a:latin typeface="Century Gothic"/>
                <a:cs typeface="Century Gothic"/>
              </a:rPr>
              <a:t>i++ </a:t>
            </a:r>
            <a:r>
              <a:rPr sz="1100" b="1" spc="-5" dirty="0">
                <a:latin typeface="Century Gothic"/>
                <a:cs typeface="Century Gothic"/>
              </a:rPr>
              <a:t>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83375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cin &gt;&gt; a [ i ] [ j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676275" marR="2258060" indent="-15684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3; i++ )  for ( j = 0 ; j &lt; 4; j++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91122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1185545" marR="1903095" indent="-1270">
              <a:lnSpc>
                <a:spcPct val="101800"/>
              </a:lnSpc>
              <a:spcBef>
                <a:spcPts val="5"/>
              </a:spcBef>
            </a:pPr>
            <a:r>
              <a:rPr sz="1100" b="1" spc="-5" dirty="0">
                <a:latin typeface="Century Gothic"/>
                <a:cs typeface="Century Gothic"/>
              </a:rPr>
              <a:t>b [ k ] = a [ i ] [ j ];  </a:t>
            </a:r>
            <a:r>
              <a:rPr sz="1100" b="1" spc="-10" dirty="0">
                <a:latin typeface="Century Gothic"/>
                <a:cs typeface="Century Gothic"/>
              </a:rPr>
              <a:t>k++;</a:t>
            </a:r>
            <a:endParaRPr sz="1100">
              <a:latin typeface="Century Gothic"/>
              <a:cs typeface="Century Gothic"/>
            </a:endParaRPr>
          </a:p>
          <a:p>
            <a:pPr marL="911225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755650" marR="2418715" indent="-235585">
              <a:lnSpc>
                <a:spcPct val="102200"/>
              </a:lnSpc>
              <a:spcBef>
                <a:spcPts val="860"/>
              </a:spcBef>
            </a:pPr>
            <a:r>
              <a:rPr sz="1100" b="1" spc="-5" dirty="0">
                <a:latin typeface="Century Gothic"/>
                <a:cs typeface="Century Gothic"/>
              </a:rPr>
              <a:t>for ( i = 0 ; i &lt; </a:t>
            </a:r>
            <a:r>
              <a:rPr sz="1100" b="1" dirty="0">
                <a:latin typeface="Century Gothic"/>
                <a:cs typeface="Century Gothic"/>
              </a:rPr>
              <a:t>k; </a:t>
            </a:r>
            <a:r>
              <a:rPr sz="1100" b="1" spc="-5" dirty="0">
                <a:latin typeface="Century Gothic"/>
                <a:cs typeface="Century Gothic"/>
              </a:rPr>
              <a:t>i++ )  cout &lt;&lt; b [ i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];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556766"/>
            <a:ext cx="0" cy="3613150"/>
          </a:xfrm>
          <a:custGeom>
            <a:avLst/>
            <a:gdLst/>
            <a:ahLst/>
            <a:cxnLst/>
            <a:rect l="l" t="t" r="r" b="b"/>
            <a:pathLst>
              <a:path h="3613150">
                <a:moveTo>
                  <a:pt x="0" y="0"/>
                </a:moveTo>
                <a:lnTo>
                  <a:pt x="0" y="361264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20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7694" y="811021"/>
            <a:ext cx="3018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/>
                <a:cs typeface="Century Gothic"/>
              </a:rPr>
              <a:t>The Programming </a:t>
            </a:r>
            <a:r>
              <a:rPr sz="1800" spc="-5" dirty="0">
                <a:latin typeface="Century Gothic"/>
                <a:cs typeface="Century Gothic"/>
              </a:rPr>
              <a:t>with</a:t>
            </a:r>
            <a:r>
              <a:rPr sz="1800" spc="-9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C++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3703" y="1239774"/>
            <a:ext cx="5906135" cy="645086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42925" marR="3434079" algn="ctr">
              <a:lnSpc>
                <a:spcPct val="102200"/>
              </a:lnSpc>
              <a:spcBef>
                <a:spcPts val="75"/>
              </a:spcBef>
            </a:pPr>
            <a:endParaRPr sz="1000" dirty="0">
              <a:latin typeface="Century Gothic"/>
              <a:cs typeface="Century Gothic"/>
            </a:endParaRPr>
          </a:p>
          <a:p>
            <a:pPr marR="100965" algn="ctr">
              <a:lnSpc>
                <a:spcPct val="100000"/>
              </a:lnSpc>
            </a:pPr>
            <a:r>
              <a:rPr sz="2500" b="1" dirty="0" smtClean="0">
                <a:latin typeface="Comic Sans MS"/>
                <a:cs typeface="Comic Sans MS"/>
              </a:rPr>
              <a:t>WORK </a:t>
            </a:r>
            <a:r>
              <a:rPr sz="2500" b="1" spc="-5" dirty="0">
                <a:latin typeface="Comic Sans MS"/>
                <a:cs typeface="Comic Sans MS"/>
              </a:rPr>
              <a:t>SHEET</a:t>
            </a:r>
            <a:r>
              <a:rPr sz="2500" b="1" spc="-15" dirty="0">
                <a:latin typeface="Comic Sans MS"/>
                <a:cs typeface="Comic Sans MS"/>
              </a:rPr>
              <a:t> </a:t>
            </a:r>
            <a:r>
              <a:rPr sz="2500" b="1" spc="-5" dirty="0">
                <a:latin typeface="Comic Sans MS"/>
                <a:cs typeface="Comic Sans MS"/>
              </a:rPr>
              <a:t>(</a:t>
            </a:r>
            <a:r>
              <a:rPr sz="2500" b="1" spc="-5" dirty="0" smtClean="0">
                <a:latin typeface="Comic Sans MS"/>
                <a:cs typeface="Comic Sans MS"/>
              </a:rPr>
              <a:t>6)</a:t>
            </a:r>
            <a:endParaRPr sz="2500" dirty="0">
              <a:latin typeface="Comic Sans MS"/>
              <a:cs typeface="Comic Sans MS"/>
            </a:endParaRPr>
          </a:p>
          <a:p>
            <a:pPr marR="102870" algn="ctr">
              <a:lnSpc>
                <a:spcPct val="100000"/>
              </a:lnSpc>
              <a:spcBef>
                <a:spcPts val="484"/>
              </a:spcBef>
            </a:pPr>
            <a:r>
              <a:rPr sz="2500" b="1" spc="-5" dirty="0">
                <a:latin typeface="Comic Sans MS"/>
                <a:cs typeface="Comic Sans MS"/>
              </a:rPr>
              <a:t>Arrays</a:t>
            </a:r>
            <a:endParaRPr sz="2500" dirty="0">
              <a:latin typeface="Comic Sans MS"/>
              <a:cs typeface="Comic Sans MS"/>
            </a:endParaRPr>
          </a:p>
          <a:p>
            <a:pPr marL="521970" marR="119380" indent="-395605">
              <a:lnSpc>
                <a:spcPct val="102099"/>
              </a:lnSpc>
              <a:spcBef>
                <a:spcPts val="3105"/>
              </a:spcBef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Q1: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find </a:t>
            </a: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array’s </a:t>
            </a:r>
            <a:r>
              <a:rPr sz="1200" dirty="0">
                <a:latin typeface="Century Gothic"/>
                <a:cs typeface="Century Gothic"/>
              </a:rPr>
              <a:t>elements </a:t>
            </a:r>
            <a:r>
              <a:rPr sz="1200" spc="-5" dirty="0">
                <a:latin typeface="Century Gothic"/>
                <a:cs typeface="Century Gothic"/>
              </a:rPr>
              <a:t>are  in </a:t>
            </a:r>
            <a:r>
              <a:rPr sz="1200" dirty="0">
                <a:latin typeface="Century Gothic"/>
                <a:cs typeface="Century Gothic"/>
              </a:rPr>
              <a:t>order or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not.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7475" indent="-395605">
              <a:lnSpc>
                <a:spcPct val="102099"/>
              </a:lnSpc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Q2: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compute </a:t>
            </a:r>
            <a:r>
              <a:rPr sz="1200" dirty="0">
                <a:latin typeface="Century Gothic"/>
                <a:cs typeface="Century Gothic"/>
              </a:rPr>
              <a:t>the number of zeros  in the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array.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9380" indent="-395605">
              <a:lnSpc>
                <a:spcPct val="102499"/>
              </a:lnSpc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Q3: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find the </a:t>
            </a:r>
            <a:r>
              <a:rPr sz="1200" spc="-5" dirty="0">
                <a:latin typeface="Century Gothic"/>
                <a:cs typeface="Century Gothic"/>
              </a:rPr>
              <a:t>value </a:t>
            </a:r>
            <a:r>
              <a:rPr sz="1200" dirty="0">
                <a:latin typeface="Century Gothic"/>
                <a:cs typeface="Century Gothic"/>
              </a:rPr>
              <a:t>of </a:t>
            </a:r>
            <a:r>
              <a:rPr sz="1200" spc="-5" dirty="0">
                <a:latin typeface="Century Gothic"/>
                <a:cs typeface="Century Gothic"/>
              </a:rPr>
              <a:t>array </a:t>
            </a:r>
            <a:r>
              <a:rPr sz="1200" dirty="0">
                <a:latin typeface="Century Gothic"/>
                <a:cs typeface="Century Gothic"/>
              </a:rPr>
              <a:t>C </a:t>
            </a:r>
            <a:r>
              <a:rPr sz="1200" spc="-5" dirty="0">
                <a:latin typeface="Century Gothic"/>
                <a:cs typeface="Century Gothic"/>
              </a:rPr>
              <a:t>from  </a:t>
            </a:r>
            <a:r>
              <a:rPr sz="1200" dirty="0">
                <a:latin typeface="Century Gothic"/>
                <a:cs typeface="Century Gothic"/>
              </a:rPr>
              <a:t>add array A and array</a:t>
            </a:r>
            <a:r>
              <a:rPr sz="1200" spc="-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B.</a:t>
            </a:r>
          </a:p>
          <a:p>
            <a:pPr marL="253746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entury Gothic"/>
                <a:cs typeface="Century Gothic"/>
              </a:rPr>
              <a:t>C[ </a:t>
            </a:r>
            <a:r>
              <a:rPr sz="1000" dirty="0">
                <a:latin typeface="Century Gothic"/>
                <a:cs typeface="Century Gothic"/>
              </a:rPr>
              <a:t>i ] = A [ i ] + B [ i</a:t>
            </a:r>
            <a:r>
              <a:rPr sz="1000" spc="-5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];</a:t>
            </a:r>
            <a:endParaRPr sz="1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8745" indent="-395605">
              <a:lnSpc>
                <a:spcPct val="102499"/>
              </a:lnSpc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Q4: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multiply the array elements by  2.</a:t>
            </a:r>
          </a:p>
          <a:p>
            <a:pPr marL="266573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Century Gothic"/>
                <a:cs typeface="Century Gothic"/>
              </a:rPr>
              <a:t>A[ </a:t>
            </a:r>
            <a:r>
              <a:rPr sz="1000" dirty="0">
                <a:latin typeface="Century Gothic"/>
                <a:cs typeface="Century Gothic"/>
              </a:rPr>
              <a:t>i ] = A [ i ] *</a:t>
            </a:r>
            <a:r>
              <a:rPr sz="1000" spc="-3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2;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7475" indent="-395605">
              <a:lnSpc>
                <a:spcPct val="102499"/>
              </a:lnSpc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Q5: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function, to reads temperatures over the  </a:t>
            </a:r>
            <a:r>
              <a:rPr sz="1200" spc="-5" dirty="0">
                <a:latin typeface="Century Gothic"/>
                <a:cs typeface="Century Gothic"/>
              </a:rPr>
              <a:t>30 </a:t>
            </a:r>
            <a:r>
              <a:rPr sz="1200" dirty="0">
                <a:latin typeface="Century Gothic"/>
                <a:cs typeface="Century Gothic"/>
              </a:rPr>
              <a:t>days and calculate the average of</a:t>
            </a:r>
            <a:r>
              <a:rPr sz="1200" spc="-4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them.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6364">
              <a:lnSpc>
                <a:spcPct val="100000"/>
              </a:lnSpc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Q6: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merge two arrays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one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array.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8745" indent="-395605">
              <a:lnSpc>
                <a:spcPct val="102099"/>
              </a:lnSpc>
              <a:tabLst>
                <a:tab pos="521970" algn="l"/>
              </a:tabLst>
            </a:pPr>
            <a:r>
              <a:rPr sz="1200" dirty="0">
                <a:latin typeface="Century Gothic"/>
                <a:cs typeface="Century Gothic"/>
              </a:rPr>
              <a:t>Q7:	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</a:t>
            </a:r>
            <a:r>
              <a:rPr sz="1200" spc="-5" dirty="0">
                <a:latin typeface="Century Gothic"/>
                <a:cs typeface="Century Gothic"/>
              </a:rPr>
              <a:t>3*4 2D-array, </a:t>
            </a:r>
            <a:r>
              <a:rPr sz="1200" dirty="0">
                <a:latin typeface="Century Gothic"/>
                <a:cs typeface="Century Gothic"/>
              </a:rPr>
              <a:t>then find the </a:t>
            </a:r>
            <a:r>
              <a:rPr sz="1200" spc="-5" dirty="0">
                <a:latin typeface="Century Gothic"/>
                <a:cs typeface="Century Gothic"/>
              </a:rPr>
              <a:t>summation </a:t>
            </a:r>
            <a:r>
              <a:rPr sz="1200" dirty="0">
                <a:latin typeface="Century Gothic"/>
                <a:cs typeface="Century Gothic"/>
              </a:rPr>
              <a:t>of  </a:t>
            </a:r>
            <a:r>
              <a:rPr sz="1200" spc="-5" dirty="0">
                <a:latin typeface="Century Gothic"/>
                <a:cs typeface="Century Gothic"/>
              </a:rPr>
              <a:t>each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col.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8110" indent="-395605">
              <a:lnSpc>
                <a:spcPct val="102099"/>
              </a:lnSpc>
              <a:spcBef>
                <a:spcPts val="5"/>
              </a:spcBef>
              <a:tabLst>
                <a:tab pos="521970" algn="l"/>
              </a:tabLst>
            </a:pPr>
            <a:r>
              <a:rPr sz="1200" spc="-5" dirty="0">
                <a:latin typeface="Century Gothic"/>
                <a:cs typeface="Century Gothic"/>
              </a:rPr>
              <a:t>Q8:	Write C++ program, </a:t>
            </a:r>
            <a:r>
              <a:rPr sz="1200" dirty="0">
                <a:latin typeface="Century Gothic"/>
                <a:cs typeface="Century Gothic"/>
              </a:rPr>
              <a:t>to replace each </a:t>
            </a:r>
            <a:r>
              <a:rPr sz="1200" spc="-5" dirty="0">
                <a:latin typeface="Century Gothic"/>
                <a:cs typeface="Century Gothic"/>
              </a:rPr>
              <a:t>element in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second diameter  (diagonal) </a:t>
            </a:r>
            <a:r>
              <a:rPr sz="1200" dirty="0">
                <a:latin typeface="Century Gothic"/>
                <a:cs typeface="Century Gothic"/>
              </a:rPr>
              <a:t>with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zero.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521970" marR="118745" indent="-395605">
              <a:lnSpc>
                <a:spcPct val="102099"/>
              </a:lnSpc>
              <a:tabLst>
                <a:tab pos="521970" algn="l"/>
              </a:tabLst>
            </a:pPr>
            <a:r>
              <a:rPr sz="1200" dirty="0">
                <a:latin typeface="Century Gothic"/>
                <a:cs typeface="Century Gothic"/>
              </a:rPr>
              <a:t>Q9:	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replace the elements of the main </a:t>
            </a:r>
            <a:r>
              <a:rPr sz="1200" spc="-5" dirty="0">
                <a:latin typeface="Century Gothic"/>
                <a:cs typeface="Century Gothic"/>
              </a:rPr>
              <a:t>diameter with  </a:t>
            </a:r>
            <a:r>
              <a:rPr sz="1200" dirty="0">
                <a:latin typeface="Century Gothic"/>
                <a:cs typeface="Century Gothic"/>
              </a:rPr>
              <a:t>the elements of the second</a:t>
            </a:r>
            <a:r>
              <a:rPr sz="1200" spc="-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diameter.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7524" y="8908033"/>
            <a:ext cx="368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Q10: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7290" y="8908033"/>
            <a:ext cx="5234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Write C++ program, to </a:t>
            </a:r>
            <a:r>
              <a:rPr sz="1200" dirty="0">
                <a:latin typeface="Century Gothic"/>
                <a:cs typeface="Century Gothic"/>
              </a:rPr>
              <a:t>find </a:t>
            </a:r>
            <a:r>
              <a:rPr sz="1200" spc="-5" dirty="0">
                <a:latin typeface="Century Gothic"/>
                <a:cs typeface="Century Gothic"/>
              </a:rPr>
              <a:t>the summation </a:t>
            </a:r>
            <a:r>
              <a:rPr sz="1200" dirty="0">
                <a:latin typeface="Century Gothic"/>
                <a:cs typeface="Century Gothic"/>
              </a:rPr>
              <a:t>of odd numbers </a:t>
            </a:r>
            <a:r>
              <a:rPr sz="1200" spc="5" dirty="0">
                <a:latin typeface="Century Gothic"/>
                <a:cs typeface="Century Gothic"/>
              </a:rPr>
              <a:t>in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2D-array.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48739" y="1239774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19050">
            <a:solidFill>
              <a:srgbClr val="01010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21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524" y="811021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Q11: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7320" y="811021"/>
            <a:ext cx="5212080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C++ program, </a:t>
            </a:r>
            <a:r>
              <a:rPr sz="1200" dirty="0">
                <a:latin typeface="Century Gothic"/>
                <a:cs typeface="Century Gothic"/>
              </a:rPr>
              <a:t>to find </a:t>
            </a:r>
            <a:r>
              <a:rPr sz="1200" spc="-5" dirty="0">
                <a:latin typeface="Century Gothic"/>
                <a:cs typeface="Century Gothic"/>
              </a:rPr>
              <a:t>(search) </a:t>
            </a:r>
            <a:r>
              <a:rPr sz="1200" dirty="0">
                <a:latin typeface="Century Gothic"/>
                <a:cs typeface="Century Gothic"/>
              </a:rPr>
              <a:t>X value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2D-array, </a:t>
            </a:r>
            <a:r>
              <a:rPr sz="1200" dirty="0">
                <a:latin typeface="Century Gothic"/>
                <a:cs typeface="Century Gothic"/>
              </a:rPr>
              <a:t>and return the  index of </a:t>
            </a:r>
            <a:r>
              <a:rPr sz="1200" spc="-5" dirty="0">
                <a:latin typeface="Century Gothic"/>
                <a:cs typeface="Century Gothic"/>
              </a:rPr>
              <a:t>it’s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location.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7524" y="1371854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Q12: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7442" y="1371854"/>
            <a:ext cx="5281930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convert 1D-array </a:t>
            </a:r>
            <a:r>
              <a:rPr sz="1200" dirty="0">
                <a:latin typeface="Century Gothic"/>
                <a:cs typeface="Century Gothic"/>
              </a:rPr>
              <a:t>that size </a:t>
            </a:r>
            <a:r>
              <a:rPr sz="1200" spc="-5" dirty="0">
                <a:latin typeface="Century Gothic"/>
                <a:cs typeface="Century Gothic"/>
              </a:rPr>
              <a:t>[16]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2D-array </a:t>
            </a:r>
            <a:r>
              <a:rPr sz="1200" dirty="0">
                <a:latin typeface="Century Gothic"/>
                <a:cs typeface="Century Gothic"/>
              </a:rPr>
              <a:t>that  size </a:t>
            </a:r>
            <a:r>
              <a:rPr sz="1200" spc="-5" dirty="0">
                <a:latin typeface="Century Gothic"/>
                <a:cs typeface="Century Gothic"/>
              </a:rPr>
              <a:t>of [4]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[4].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7524" y="1931923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Q13: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7583" y="1931923"/>
            <a:ext cx="5283200" cy="5829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2299"/>
              </a:lnSpc>
              <a:spcBef>
                <a:spcPts val="65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A[ n, n ] of character, then find array B  </a:t>
            </a:r>
            <a:r>
              <a:rPr sz="1200" spc="-5" dirty="0">
                <a:latin typeface="Century Gothic"/>
                <a:cs typeface="Century Gothic"/>
              </a:rPr>
              <a:t>and array </a:t>
            </a:r>
            <a:r>
              <a:rPr sz="1200" dirty="0">
                <a:latin typeface="Century Gothic"/>
                <a:cs typeface="Century Gothic"/>
              </a:rPr>
              <a:t>C, </a:t>
            </a:r>
            <a:r>
              <a:rPr sz="1200" spc="-5" dirty="0">
                <a:latin typeface="Century Gothic"/>
                <a:cs typeface="Century Gothic"/>
              </a:rPr>
              <a:t>such </a:t>
            </a:r>
            <a:r>
              <a:rPr sz="1200" dirty="0">
                <a:latin typeface="Century Gothic"/>
                <a:cs typeface="Century Gothic"/>
              </a:rPr>
              <a:t>that B </a:t>
            </a:r>
            <a:r>
              <a:rPr sz="1200" spc="-5" dirty="0">
                <a:latin typeface="Century Gothic"/>
                <a:cs typeface="Century Gothic"/>
              </a:rPr>
              <a:t>contain </a:t>
            </a:r>
            <a:r>
              <a:rPr sz="1200" dirty="0">
                <a:latin typeface="Century Gothic"/>
                <a:cs typeface="Century Gothic"/>
              </a:rPr>
              <a:t>only </a:t>
            </a:r>
            <a:r>
              <a:rPr sz="1200" spc="-5" dirty="0">
                <a:latin typeface="Century Gothic"/>
                <a:cs typeface="Century Gothic"/>
              </a:rPr>
              <a:t>capital letters and </a:t>
            </a:r>
            <a:r>
              <a:rPr sz="1200" dirty="0">
                <a:latin typeface="Century Gothic"/>
                <a:cs typeface="Century Gothic"/>
              </a:rPr>
              <a:t>C </a:t>
            </a:r>
            <a:r>
              <a:rPr sz="1200" spc="-5" dirty="0">
                <a:latin typeface="Century Gothic"/>
                <a:cs typeface="Century Gothic"/>
              </a:rPr>
              <a:t>contain  </a:t>
            </a:r>
            <a:r>
              <a:rPr sz="1200" dirty="0">
                <a:latin typeface="Century Gothic"/>
                <a:cs typeface="Century Gothic"/>
              </a:rPr>
              <a:t>only </a:t>
            </a:r>
            <a:r>
              <a:rPr sz="1200" spc="-5" dirty="0">
                <a:latin typeface="Century Gothic"/>
                <a:cs typeface="Century Gothic"/>
              </a:rPr>
              <a:t>small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letters.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7524" y="2679445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Q14: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7583" y="2679445"/>
            <a:ext cx="5283835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A[ n, n ] of numbers, then put </a:t>
            </a:r>
            <a:r>
              <a:rPr sz="1200" spc="-5" dirty="0">
                <a:latin typeface="Century Gothic"/>
                <a:cs typeface="Century Gothic"/>
              </a:rPr>
              <a:t>10 </a:t>
            </a:r>
            <a:r>
              <a:rPr sz="1200" dirty="0">
                <a:latin typeface="Century Gothic"/>
                <a:cs typeface="Century Gothic"/>
              </a:rPr>
              <a:t>instead  </a:t>
            </a:r>
            <a:r>
              <a:rPr sz="1200" spc="-5" dirty="0">
                <a:latin typeface="Century Gothic"/>
                <a:cs typeface="Century Gothic"/>
              </a:rPr>
              <a:t>each </a:t>
            </a:r>
            <a:r>
              <a:rPr sz="1200" dirty="0">
                <a:latin typeface="Century Gothic"/>
                <a:cs typeface="Century Gothic"/>
              </a:rPr>
              <a:t>even </a:t>
            </a:r>
            <a:r>
              <a:rPr sz="1200" spc="-5" dirty="0">
                <a:latin typeface="Century Gothic"/>
                <a:cs typeface="Century Gothic"/>
              </a:rPr>
              <a:t>positive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number.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7524" y="3240278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Q15: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7583" y="3240278"/>
            <a:ext cx="5283835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A[ n, n ] of numbers, then put </a:t>
            </a:r>
            <a:r>
              <a:rPr sz="1200" spc="-5" dirty="0">
                <a:latin typeface="Century Gothic"/>
                <a:cs typeface="Century Gothic"/>
              </a:rPr>
              <a:t>10 </a:t>
            </a:r>
            <a:r>
              <a:rPr sz="1200" dirty="0">
                <a:latin typeface="Century Gothic"/>
                <a:cs typeface="Century Gothic"/>
              </a:rPr>
              <a:t>instead  </a:t>
            </a:r>
            <a:r>
              <a:rPr sz="1200" spc="-5" dirty="0">
                <a:latin typeface="Century Gothic"/>
                <a:cs typeface="Century Gothic"/>
              </a:rPr>
              <a:t>each </a:t>
            </a:r>
            <a:r>
              <a:rPr sz="1200" dirty="0">
                <a:latin typeface="Century Gothic"/>
                <a:cs typeface="Century Gothic"/>
              </a:rPr>
              <a:t>even </a:t>
            </a:r>
            <a:r>
              <a:rPr sz="1200" spc="-5" dirty="0">
                <a:latin typeface="Century Gothic"/>
                <a:cs typeface="Century Gothic"/>
              </a:rPr>
              <a:t>positive number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 first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diagonal.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7524" y="3800347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Q16: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7583" y="3800347"/>
            <a:ext cx="5282565" cy="3962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6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A[ n, n ] of numbers, then find the  </a:t>
            </a:r>
            <a:r>
              <a:rPr sz="1200" spc="-5" dirty="0">
                <a:latin typeface="Century Gothic"/>
                <a:cs typeface="Century Gothic"/>
              </a:rPr>
              <a:t>minimum number </a:t>
            </a:r>
            <a:r>
              <a:rPr sz="1200" spc="5" dirty="0">
                <a:latin typeface="Century Gothic"/>
                <a:cs typeface="Century Gothic"/>
              </a:rPr>
              <a:t>in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7524" y="4361179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Q17: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97442" y="4361179"/>
            <a:ext cx="4525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to exchange row1 </a:t>
            </a:r>
            <a:r>
              <a:rPr sz="1200" spc="-5" dirty="0">
                <a:latin typeface="Century Gothic"/>
                <a:cs typeface="Century Gothic"/>
              </a:rPr>
              <a:t>and </a:t>
            </a:r>
            <a:r>
              <a:rPr sz="1200" dirty="0">
                <a:latin typeface="Century Gothic"/>
                <a:cs typeface="Century Gothic"/>
              </a:rPr>
              <a:t>row3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4*3</a:t>
            </a:r>
            <a:r>
              <a:rPr sz="1200" spc="-1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524" y="4735321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Q18: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7686" y="4735321"/>
            <a:ext cx="4483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exchange row0 with col3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4*4</a:t>
            </a:r>
            <a:r>
              <a:rPr sz="1200" spc="-13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7524" y="5108702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Q19: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97583" y="5108702"/>
            <a:ext cx="5283200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find </a:t>
            </a:r>
            <a:r>
              <a:rPr sz="1200" spc="-5" dirty="0">
                <a:latin typeface="Century Gothic"/>
                <a:cs typeface="Century Gothic"/>
              </a:rPr>
              <a:t>the </a:t>
            </a:r>
            <a:r>
              <a:rPr sz="1200" dirty="0">
                <a:latin typeface="Century Gothic"/>
                <a:cs typeface="Century Gothic"/>
              </a:rPr>
              <a:t>greatest number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second  </a:t>
            </a:r>
            <a:r>
              <a:rPr sz="1200" dirty="0">
                <a:latin typeface="Century Gothic"/>
                <a:cs typeface="Century Gothic"/>
              </a:rPr>
              <a:t>diagonal, in </a:t>
            </a:r>
            <a:r>
              <a:rPr sz="1200" spc="-5" dirty="0">
                <a:latin typeface="Century Gothic"/>
                <a:cs typeface="Century Gothic"/>
              </a:rPr>
              <a:t>3*3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array.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7524" y="5669534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Q20: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7488" y="5669534"/>
            <a:ext cx="5280660" cy="5816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to read X[ n </a:t>
            </a:r>
            <a:r>
              <a:rPr sz="1200" spc="5" dirty="0">
                <a:latin typeface="Century Gothic"/>
                <a:cs typeface="Century Gothic"/>
              </a:rPr>
              <a:t>], </a:t>
            </a:r>
            <a:r>
              <a:rPr sz="1200" spc="-5" dirty="0">
                <a:latin typeface="Century Gothic"/>
                <a:cs typeface="Century Gothic"/>
              </a:rPr>
              <a:t>and </a:t>
            </a:r>
            <a:r>
              <a:rPr sz="1200" dirty="0">
                <a:latin typeface="Century Gothic"/>
                <a:cs typeface="Century Gothic"/>
              </a:rPr>
              <a:t>rotate the elements to the </a:t>
            </a:r>
            <a:r>
              <a:rPr sz="1200" spc="-5" dirty="0">
                <a:latin typeface="Century Gothic"/>
                <a:cs typeface="Century Gothic"/>
              </a:rPr>
              <a:t>left  by one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position.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i="1" u="sng" spc="-1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i.e: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98131" y="6241541"/>
            <a:ext cx="4728398" cy="79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17524" y="7028180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Q21: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000"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lang="en-US" sz="1000" b="1" spc="-5"/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22</a:t>
            </a:fld>
            <a:r>
              <a:rPr lang="en-US" sz="1000" spc="-5" dirty="0">
                <a:latin typeface="Times New Roman"/>
                <a:cs typeface="Times New Roman"/>
              </a:rPr>
              <a:t>)</a:t>
            </a:r>
            <a:endParaRPr sz="1000" b="1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7564" y="7028180"/>
            <a:ext cx="5281930" cy="5829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635" algn="just">
              <a:lnSpc>
                <a:spcPct val="102299"/>
              </a:lnSpc>
              <a:spcBef>
                <a:spcPts val="65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program, to read A[ n ] and a </a:t>
            </a:r>
            <a:r>
              <a:rPr sz="1200" spc="-5" dirty="0">
                <a:latin typeface="Century Gothic"/>
                <a:cs typeface="Century Gothic"/>
              </a:rPr>
              <a:t>location </a:t>
            </a:r>
            <a:r>
              <a:rPr sz="1200" dirty="0">
                <a:latin typeface="Century Gothic"/>
                <a:cs typeface="Century Gothic"/>
              </a:rPr>
              <a:t>Z then delete the  number </a:t>
            </a:r>
            <a:r>
              <a:rPr sz="1200" spc="-5" dirty="0">
                <a:latin typeface="Century Gothic"/>
                <a:cs typeface="Century Gothic"/>
              </a:rPr>
              <a:t>at location </a:t>
            </a:r>
            <a:r>
              <a:rPr sz="1200" dirty="0">
                <a:latin typeface="Century Gothic"/>
                <a:cs typeface="Century Gothic"/>
              </a:rPr>
              <a:t>Z </a:t>
            </a:r>
            <a:r>
              <a:rPr sz="1200" spc="-5" dirty="0">
                <a:latin typeface="Century Gothic"/>
                <a:cs typeface="Century Gothic"/>
              </a:rPr>
              <a:t>from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array, and </a:t>
            </a:r>
            <a:r>
              <a:rPr sz="1200" dirty="0">
                <a:latin typeface="Century Gothic"/>
                <a:cs typeface="Century Gothic"/>
              </a:rPr>
              <a:t>print the new </a:t>
            </a:r>
            <a:r>
              <a:rPr sz="1200" spc="-5" dirty="0">
                <a:latin typeface="Century Gothic"/>
                <a:cs typeface="Century Gothic"/>
              </a:rPr>
              <a:t>array after  deletion.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438" y="947166"/>
            <a:ext cx="5775961" cy="18796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Example</a:t>
            </a:r>
            <a:r>
              <a:rPr lang="en-US"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5.</a:t>
            </a:r>
            <a:r>
              <a:rPr sz="12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39" y="1134617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71780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0319" y="1096772"/>
            <a:ext cx="5720081" cy="324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60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calculate </a:t>
            </a:r>
            <a:r>
              <a:rPr sz="1200" dirty="0">
                <a:latin typeface="Century Gothic"/>
                <a:cs typeface="Century Gothic"/>
              </a:rPr>
              <a:t>the squared </a:t>
            </a:r>
            <a:r>
              <a:rPr sz="1200" spc="-5" dirty="0">
                <a:latin typeface="Century Gothic"/>
                <a:cs typeface="Century Gothic"/>
              </a:rPr>
              <a:t>value </a:t>
            </a:r>
            <a:r>
              <a:rPr sz="1200" dirty="0">
                <a:latin typeface="Century Gothic"/>
                <a:cs typeface="Century Gothic"/>
              </a:rPr>
              <a:t>of a number  </a:t>
            </a:r>
            <a:r>
              <a:rPr sz="1200" spc="-5" dirty="0">
                <a:latin typeface="Century Gothic"/>
                <a:cs typeface="Century Gothic"/>
              </a:rPr>
              <a:t>passed from main function. Use this </a:t>
            </a:r>
            <a:r>
              <a:rPr sz="1200" dirty="0">
                <a:latin typeface="Century Gothic"/>
                <a:cs typeface="Century Gothic"/>
              </a:rPr>
              <a:t>function in a </a:t>
            </a:r>
            <a:r>
              <a:rPr sz="1200" spc="-5" dirty="0">
                <a:latin typeface="Century Gothic"/>
                <a:cs typeface="Century Gothic"/>
              </a:rPr>
              <a:t>program </a:t>
            </a:r>
            <a:r>
              <a:rPr sz="1200" dirty="0">
                <a:latin typeface="Century Gothic"/>
                <a:cs typeface="Century Gothic"/>
              </a:rPr>
              <a:t>to calculate  the </a:t>
            </a:r>
            <a:r>
              <a:rPr sz="1200" spc="-5" dirty="0">
                <a:latin typeface="Century Gothic"/>
                <a:cs typeface="Century Gothic"/>
              </a:rPr>
              <a:t>squares </a:t>
            </a:r>
            <a:r>
              <a:rPr sz="1200" dirty="0">
                <a:latin typeface="Century Gothic"/>
                <a:cs typeface="Century Gothic"/>
              </a:rPr>
              <a:t>of numbers from 1 to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10:</a:t>
            </a:r>
            <a:endParaRPr sz="1200" dirty="0">
              <a:latin typeface="Century Gothic"/>
              <a:cs typeface="Century Gothic"/>
            </a:endParaRPr>
          </a:p>
          <a:p>
            <a:pPr marL="12700" marR="3777615">
              <a:lnSpc>
                <a:spcPts val="1960"/>
              </a:lnSpc>
              <a:spcBef>
                <a:spcPts val="17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int square ( int y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ts val="1180"/>
              </a:lnSpc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51625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int</a:t>
            </a:r>
            <a:r>
              <a:rPr sz="1100" b="1" spc="-10" dirty="0">
                <a:latin typeface="Century Gothic"/>
                <a:cs typeface="Century Gothic"/>
              </a:rPr>
              <a:t> z;</a:t>
            </a:r>
            <a:endParaRPr sz="1100" dirty="0">
              <a:latin typeface="Century Gothic"/>
              <a:cs typeface="Century Gothic"/>
            </a:endParaRPr>
          </a:p>
          <a:p>
            <a:pPr marL="516255" marR="4022090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z = y * </a:t>
            </a:r>
            <a:r>
              <a:rPr sz="1100" b="1" spc="-10" dirty="0">
                <a:latin typeface="Century Gothic"/>
                <a:cs typeface="Century Gothic"/>
              </a:rPr>
              <a:t>y;  </a:t>
            </a:r>
            <a:r>
              <a:rPr sz="1100" b="1" spc="-5" dirty="0">
                <a:latin typeface="Century Gothic"/>
                <a:cs typeface="Century Gothic"/>
              </a:rPr>
              <a:t>return ( z</a:t>
            </a:r>
            <a:r>
              <a:rPr sz="1100" b="1" spc="-5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entury Gothic"/>
                <a:cs typeface="Century Gothic"/>
              </a:rPr>
              <a:t>void main(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54737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x;</a:t>
            </a:r>
            <a:endParaRPr sz="1100" dirty="0">
              <a:latin typeface="Century Gothic"/>
              <a:cs typeface="Century Gothic"/>
            </a:endParaRPr>
          </a:p>
          <a:p>
            <a:pPr marL="5588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for ( x=1; x &lt;= 10; x++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 dirty="0">
              <a:latin typeface="Century Gothic"/>
              <a:cs typeface="Century Gothic"/>
            </a:endParaRPr>
          </a:p>
          <a:p>
            <a:pPr marL="715645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square ( x ) </a:t>
            </a:r>
            <a:r>
              <a:rPr sz="1100" b="1" dirty="0">
                <a:latin typeface="Century Gothic"/>
                <a:cs typeface="Century Gothic"/>
              </a:rPr>
              <a:t>&lt;&lt;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endl;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4439" y="1852422"/>
            <a:ext cx="0" cy="2645410"/>
          </a:xfrm>
          <a:custGeom>
            <a:avLst/>
            <a:gdLst/>
            <a:ahLst/>
            <a:cxnLst/>
            <a:rect l="l" t="t" r="r" b="b"/>
            <a:pathLst>
              <a:path h="2645410">
                <a:moveTo>
                  <a:pt x="0" y="0"/>
                </a:moveTo>
                <a:lnTo>
                  <a:pt x="0" y="26449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4438" y="4855464"/>
            <a:ext cx="5699761" cy="1866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Example</a:t>
            </a:r>
            <a:r>
              <a:rPr lang="en-US"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US"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5.</a:t>
            </a:r>
            <a:r>
              <a:rPr sz="12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4439" y="5042153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063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0319" y="5042154"/>
            <a:ext cx="5643880" cy="35359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7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C++ </a:t>
            </a:r>
            <a:r>
              <a:rPr sz="1200" dirty="0">
                <a:latin typeface="Century Gothic"/>
                <a:cs typeface="Century Gothic"/>
              </a:rPr>
              <a:t>program </a:t>
            </a:r>
            <a:r>
              <a:rPr sz="1200" spc="-5" dirty="0">
                <a:latin typeface="Century Gothic"/>
                <a:cs typeface="Century Gothic"/>
              </a:rPr>
              <a:t>using </a:t>
            </a:r>
            <a:r>
              <a:rPr sz="1200" dirty="0">
                <a:latin typeface="Century Gothic"/>
                <a:cs typeface="Century Gothic"/>
              </a:rPr>
              <a:t>function to </a:t>
            </a:r>
            <a:r>
              <a:rPr sz="1200" spc="-5" dirty="0">
                <a:latin typeface="Century Gothic"/>
                <a:cs typeface="Century Gothic"/>
              </a:rPr>
              <a:t>calculate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average </a:t>
            </a:r>
            <a:r>
              <a:rPr sz="1200" dirty="0">
                <a:latin typeface="Century Gothic"/>
                <a:cs typeface="Century Gothic"/>
              </a:rPr>
              <a:t>of two  numbers entered by the user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spc="-5" dirty="0">
                <a:latin typeface="Century Gothic"/>
                <a:cs typeface="Century Gothic"/>
              </a:rPr>
              <a:t>the </a:t>
            </a:r>
            <a:r>
              <a:rPr sz="1200" dirty="0">
                <a:latin typeface="Century Gothic"/>
                <a:cs typeface="Century Gothic"/>
              </a:rPr>
              <a:t>main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program:</a:t>
            </a:r>
            <a:endParaRPr sz="1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100" b="1" spc="-5" dirty="0">
                <a:latin typeface="Century Gothic"/>
                <a:cs typeface="Century Gothic"/>
              </a:rPr>
              <a:t>float aver (int x1, int x2)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float</a:t>
            </a:r>
            <a:r>
              <a:rPr sz="1100" b="1" spc="-10" dirty="0">
                <a:latin typeface="Century Gothic"/>
                <a:cs typeface="Century Gothic"/>
              </a:rPr>
              <a:t> z;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z = ( x1 + x2) /</a:t>
            </a:r>
            <a:r>
              <a:rPr sz="1100" b="1" spc="1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2.0;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return (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z);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entury Gothic"/>
                <a:cs typeface="Century Gothic"/>
              </a:rPr>
              <a:t>void main(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float </a:t>
            </a:r>
            <a:r>
              <a:rPr sz="1100" b="1" spc="-10" dirty="0">
                <a:latin typeface="Century Gothic"/>
                <a:cs typeface="Century Gothic"/>
              </a:rPr>
              <a:t>x;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num1,num2;</a:t>
            </a:r>
            <a:endParaRPr sz="1100" dirty="0">
              <a:latin typeface="Century Gothic"/>
              <a:cs typeface="Century Gothic"/>
            </a:endParaRPr>
          </a:p>
          <a:p>
            <a:pPr marL="469900" marR="2279650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"Enter 2 positive number \n";  cin &gt;&gt; num1 &gt;&gt;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num2;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x = aver (num1,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num2);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x;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34439" y="5542788"/>
            <a:ext cx="0" cy="3161030"/>
          </a:xfrm>
          <a:custGeom>
            <a:avLst/>
            <a:gdLst/>
            <a:ahLst/>
            <a:cxnLst/>
            <a:rect l="l" t="t" r="r" b="b"/>
            <a:pathLst>
              <a:path h="3161029">
                <a:moveTo>
                  <a:pt x="0" y="0"/>
                </a:moveTo>
                <a:lnTo>
                  <a:pt x="0" y="316077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3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8261" y="1280159"/>
            <a:ext cx="2257043" cy="519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4438" y="822959"/>
            <a:ext cx="5852161" cy="185307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lang="en-US"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5.</a:t>
            </a:r>
            <a:r>
              <a:rPr sz="12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4977" y="1060957"/>
            <a:ext cx="2197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to find </a:t>
            </a:r>
            <a:r>
              <a:rPr sz="1200" spc="-5" dirty="0">
                <a:latin typeface="Century Gothic"/>
                <a:cs typeface="Century Gothic"/>
              </a:rPr>
              <a:t>the </a:t>
            </a:r>
            <a:r>
              <a:rPr sz="1200" dirty="0">
                <a:latin typeface="Century Gothic"/>
                <a:cs typeface="Century Gothic"/>
              </a:rPr>
              <a:t>summation of</a:t>
            </a:r>
            <a:r>
              <a:rPr sz="1200" spc="20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the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90319" y="971803"/>
            <a:ext cx="2974340" cy="5029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6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using function,  following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series: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4439" y="1009650"/>
            <a:ext cx="0" cy="828040"/>
          </a:xfrm>
          <a:custGeom>
            <a:avLst/>
            <a:gdLst/>
            <a:ahLst/>
            <a:cxnLst/>
            <a:rect l="l" t="t" r="r" b="b"/>
            <a:pathLst>
              <a:path h="828039">
                <a:moveTo>
                  <a:pt x="0" y="0"/>
                </a:moveTo>
                <a:lnTo>
                  <a:pt x="0" y="82753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0319" y="1825244"/>
            <a:ext cx="2695575" cy="33223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1210945">
              <a:lnSpc>
                <a:spcPct val="102200"/>
              </a:lnSpc>
              <a:spcBef>
                <a:spcPts val="65"/>
              </a:spcBef>
            </a:pPr>
            <a:r>
              <a:rPr sz="1100" b="1" spc="-5" dirty="0">
                <a:latin typeface="Century Gothic"/>
                <a:cs typeface="Century Gothic"/>
              </a:rPr>
              <a:t>#include&lt;iostream.h&gt;  int summation ( int</a:t>
            </a:r>
            <a:r>
              <a:rPr sz="1100" b="1" spc="-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x)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469900" marR="1111250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i = 1, </a:t>
            </a:r>
            <a:r>
              <a:rPr sz="1100" b="1" dirty="0">
                <a:latin typeface="Century Gothic"/>
                <a:cs typeface="Century Gothic"/>
              </a:rPr>
              <a:t>sum </a:t>
            </a:r>
            <a:r>
              <a:rPr sz="1100" b="1" spc="-5" dirty="0">
                <a:latin typeface="Century Gothic"/>
                <a:cs typeface="Century Gothic"/>
              </a:rPr>
              <a:t>=</a:t>
            </a:r>
            <a:r>
              <a:rPr sz="1100" b="1" spc="-6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0;  while ( i &lt;= x</a:t>
            </a:r>
            <a:r>
              <a:rPr sz="1100" b="1" spc="-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965835" marR="875665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sum += i * i</a:t>
            </a:r>
            <a:r>
              <a:rPr sz="1100" b="1" spc="-6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;  i++;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return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(sum);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100" b="1" spc="-5" dirty="0">
                <a:latin typeface="Century Gothic"/>
                <a:cs typeface="Century Gothic"/>
              </a:rPr>
              <a:t>void main 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n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,s;</a:t>
            </a:r>
            <a:endParaRPr sz="1100">
              <a:latin typeface="Century Gothic"/>
              <a:cs typeface="Century Gothic"/>
            </a:endParaRPr>
          </a:p>
          <a:p>
            <a:pPr marL="508634" marR="5080" indent="11430">
              <a:lnSpc>
                <a:spcPct val="102200"/>
              </a:lnSpc>
            </a:pPr>
            <a:r>
              <a:rPr sz="1100" b="1" dirty="0">
                <a:latin typeface="Century Gothic"/>
                <a:cs typeface="Century Gothic"/>
              </a:rPr>
              <a:t>cout </a:t>
            </a:r>
            <a:r>
              <a:rPr sz="1100" b="1" spc="-5" dirty="0">
                <a:latin typeface="Century Gothic"/>
                <a:cs typeface="Century Gothic"/>
              </a:rPr>
              <a:t>&lt;&lt; "enter positive number";  cin &gt;&gt;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dirty="0">
                <a:latin typeface="Century Gothic"/>
                <a:cs typeface="Century Gothic"/>
              </a:rPr>
              <a:t>n;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s = summation ( n</a:t>
            </a:r>
            <a:r>
              <a:rPr sz="1100" b="1" spc="-1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);</a:t>
            </a:r>
            <a:endParaRPr sz="1100">
              <a:latin typeface="Century Gothic"/>
              <a:cs typeface="Century Gothic"/>
            </a:endParaRPr>
          </a:p>
          <a:p>
            <a:pPr marL="508634">
              <a:lnSpc>
                <a:spcPct val="100000"/>
              </a:lnSpc>
              <a:spcBef>
                <a:spcPts val="20"/>
              </a:spcBef>
            </a:pPr>
            <a:r>
              <a:rPr sz="1100" b="1" spc="-5" dirty="0">
                <a:latin typeface="Century Gothic"/>
                <a:cs typeface="Century Gothic"/>
              </a:rPr>
              <a:t>cout &lt;&lt; "sum is: " &lt;&lt; s &lt;&lt;</a:t>
            </a:r>
            <a:r>
              <a:rPr sz="1100" b="1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endl;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34439" y="1837182"/>
            <a:ext cx="0" cy="3301365"/>
          </a:xfrm>
          <a:custGeom>
            <a:avLst/>
            <a:gdLst/>
            <a:ahLst/>
            <a:cxnLst/>
            <a:rect l="l" t="t" r="r" b="b"/>
            <a:pathLst>
              <a:path h="3301365">
                <a:moveTo>
                  <a:pt x="0" y="0"/>
                </a:moveTo>
                <a:lnTo>
                  <a:pt x="0" y="330098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7487" y="5387340"/>
            <a:ext cx="5849111" cy="19304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50"/>
              </a:spcBef>
            </a:pPr>
            <a:r>
              <a:rPr sz="1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Example </a:t>
            </a:r>
            <a:r>
              <a:rPr lang="en-US" sz="12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5.</a:t>
            </a:r>
            <a:r>
              <a:rPr sz="12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entury Gothic"/>
                <a:cs typeface="Century Gothic"/>
              </a:rPr>
              <a:t>: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0318" y="5580380"/>
            <a:ext cx="5796279" cy="326352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65"/>
              </a:spcBef>
            </a:pPr>
            <a:r>
              <a:rPr sz="1900" spc="-114" dirty="0">
                <a:latin typeface="Wingdings"/>
                <a:cs typeface="Wingdings"/>
              </a:rPr>
              <a:t>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function </a:t>
            </a:r>
            <a:r>
              <a:rPr sz="1200" dirty="0">
                <a:latin typeface="Century Gothic"/>
                <a:cs typeface="Century Gothic"/>
              </a:rPr>
              <a:t>to find the </a:t>
            </a:r>
            <a:r>
              <a:rPr sz="1200" spc="-5" dirty="0">
                <a:latin typeface="Century Gothic"/>
                <a:cs typeface="Century Gothic"/>
              </a:rPr>
              <a:t>largest </a:t>
            </a:r>
            <a:r>
              <a:rPr sz="1200" dirty="0">
                <a:latin typeface="Century Gothic"/>
                <a:cs typeface="Century Gothic"/>
              </a:rPr>
              <a:t>integer among </a:t>
            </a:r>
            <a:r>
              <a:rPr sz="1200" spc="-5" dirty="0">
                <a:latin typeface="Century Gothic"/>
                <a:cs typeface="Century Gothic"/>
              </a:rPr>
              <a:t>three integers  </a:t>
            </a:r>
            <a:r>
              <a:rPr sz="1200" dirty="0">
                <a:latin typeface="Century Gothic"/>
                <a:cs typeface="Century Gothic"/>
              </a:rPr>
              <a:t>entered </a:t>
            </a:r>
            <a:r>
              <a:rPr sz="1200" spc="-5" dirty="0">
                <a:latin typeface="Century Gothic"/>
                <a:cs typeface="Century Gothic"/>
              </a:rPr>
              <a:t>by </a:t>
            </a:r>
            <a:r>
              <a:rPr sz="1200" dirty="0">
                <a:latin typeface="Century Gothic"/>
                <a:cs typeface="Century Gothic"/>
              </a:rPr>
              <a:t>the user </a:t>
            </a:r>
            <a:r>
              <a:rPr sz="1200" spc="-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 main</a:t>
            </a:r>
            <a:r>
              <a:rPr sz="1200" spc="-3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function.</a:t>
            </a: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100" b="1" spc="-5" dirty="0">
                <a:latin typeface="Century Gothic"/>
                <a:cs typeface="Century Gothic"/>
              </a:rPr>
              <a:t>#include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&lt;iostream.h&gt;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 max(int y1, int y2, </a:t>
            </a:r>
            <a:r>
              <a:rPr sz="1100" b="1" dirty="0">
                <a:latin typeface="Century Gothic"/>
                <a:cs typeface="Century Gothic"/>
              </a:rPr>
              <a:t>int</a:t>
            </a:r>
            <a:r>
              <a:rPr sz="1100" b="1" spc="-5" dirty="0">
                <a:latin typeface="Century Gothic"/>
                <a:cs typeface="Century Gothic"/>
              </a:rPr>
              <a:t> y3)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469900" marR="4283075">
              <a:lnSpc>
                <a:spcPct val="102200"/>
              </a:lnSpc>
            </a:pPr>
            <a:r>
              <a:rPr sz="1100" b="1" spc="-5" dirty="0">
                <a:latin typeface="Century Gothic"/>
                <a:cs typeface="Century Gothic"/>
              </a:rPr>
              <a:t>int big;  </a:t>
            </a:r>
            <a:r>
              <a:rPr sz="1100" b="1" spc="-10" dirty="0">
                <a:latin typeface="Century Gothic"/>
                <a:cs typeface="Century Gothic"/>
              </a:rPr>
              <a:t>big=y1;</a:t>
            </a:r>
            <a:endParaRPr sz="1100" dirty="0">
              <a:latin typeface="Century Gothic"/>
              <a:cs typeface="Century Gothic"/>
            </a:endParaRPr>
          </a:p>
          <a:p>
            <a:pPr marL="469900" marR="3564890" algn="just">
              <a:lnSpc>
                <a:spcPct val="102000"/>
              </a:lnSpc>
            </a:pPr>
            <a:r>
              <a:rPr sz="1100" b="1" spc="-5" dirty="0">
                <a:latin typeface="Century Gothic"/>
                <a:cs typeface="Century Gothic"/>
              </a:rPr>
              <a:t>if (y2&gt;big)</a:t>
            </a:r>
            <a:r>
              <a:rPr sz="1100" b="1" spc="-3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big=y2;  if (y3&gt;big)</a:t>
            </a:r>
            <a:r>
              <a:rPr sz="1100" b="1" spc="-3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big=y3;  return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(big);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100" b="1" spc="-5" dirty="0">
                <a:latin typeface="Century Gothic"/>
                <a:cs typeface="Century Gothic"/>
              </a:rPr>
              <a:t>void main(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int</a:t>
            </a:r>
            <a:r>
              <a:rPr sz="1100" b="1" spc="-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largest,x1,x2,x3;</a:t>
            </a:r>
            <a:endParaRPr sz="1100" dirty="0">
              <a:latin typeface="Century Gothic"/>
              <a:cs typeface="Century Gothic"/>
            </a:endParaRPr>
          </a:p>
          <a:p>
            <a:pPr marL="469900" marR="2541270">
              <a:lnSpc>
                <a:spcPts val="1350"/>
              </a:lnSpc>
              <a:spcBef>
                <a:spcPts val="45"/>
              </a:spcBef>
            </a:pPr>
            <a:r>
              <a:rPr sz="1100" b="1" spc="-5" dirty="0">
                <a:latin typeface="Century Gothic"/>
                <a:cs typeface="Century Gothic"/>
              </a:rPr>
              <a:t>cout&lt;&lt;"Enter 3 integer numbers:";  cin&gt;&gt;x1&gt;&gt;x2&gt;&gt;x3;  largest=max(x1,x2,x3);  cout&lt;&lt;largest;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ts val="1300"/>
              </a:lnSpc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34439" y="5387340"/>
            <a:ext cx="0" cy="3744595"/>
          </a:xfrm>
          <a:custGeom>
            <a:avLst/>
            <a:gdLst/>
            <a:ahLst/>
            <a:cxnLst/>
            <a:rect l="l" t="t" r="r" b="b"/>
            <a:pathLst>
              <a:path h="3744595">
                <a:moveTo>
                  <a:pt x="0" y="0"/>
                </a:moveTo>
                <a:lnTo>
                  <a:pt x="0" y="37444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4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5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919226"/>
            <a:ext cx="5941061" cy="1130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Exercise:</a:t>
            </a:r>
            <a:endParaRPr sz="1200" dirty="0">
              <a:latin typeface="Tahoma"/>
              <a:cs typeface="Tahoma"/>
            </a:endParaRPr>
          </a:p>
          <a:p>
            <a:pPr marL="709295" indent="-240029">
              <a:lnSpc>
                <a:spcPts val="1430"/>
              </a:lnSpc>
              <a:spcBef>
                <a:spcPts val="10"/>
              </a:spcBef>
              <a:buAutoNum type="arabicParenBoth"/>
              <a:tabLst>
                <a:tab pos="709930" algn="l"/>
              </a:tabLst>
            </a:pPr>
            <a:r>
              <a:rPr sz="1200" spc="-5" dirty="0">
                <a:latin typeface="Century Gothic"/>
                <a:cs typeface="Century Gothic"/>
              </a:rPr>
              <a:t>Write C++ program, </a:t>
            </a:r>
            <a:r>
              <a:rPr sz="1200" dirty="0">
                <a:latin typeface="Century Gothic"/>
                <a:cs typeface="Century Gothic"/>
              </a:rPr>
              <a:t>using function, to inverse an integer</a:t>
            </a:r>
            <a:r>
              <a:rPr sz="1200" spc="-8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number:</a:t>
            </a:r>
          </a:p>
          <a:p>
            <a:pPr marL="697865">
              <a:lnSpc>
                <a:spcPts val="1370"/>
              </a:lnSpc>
            </a:pPr>
            <a:r>
              <a:rPr sz="1100" i="1" spc="-5" dirty="0">
                <a:latin typeface="Century Gothic"/>
                <a:cs typeface="Century Gothic"/>
              </a:rPr>
              <a:t>For example: 765432 </a:t>
            </a:r>
            <a:r>
              <a:rPr sz="1150" i="1" spc="50" dirty="0">
                <a:latin typeface="Wingdings"/>
                <a:cs typeface="Wingdings"/>
              </a:rPr>
              <a:t>€</a:t>
            </a:r>
            <a:r>
              <a:rPr sz="1150" i="1" spc="315" dirty="0">
                <a:latin typeface="Times New Roman"/>
                <a:cs typeface="Times New Roman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234567</a:t>
            </a:r>
            <a:endParaRPr sz="1100" dirty="0">
              <a:latin typeface="Century Gothic"/>
              <a:cs typeface="Century Gothic"/>
            </a:endParaRPr>
          </a:p>
          <a:p>
            <a:pPr marL="697865" marR="5080" indent="-228600">
              <a:lnSpc>
                <a:spcPct val="102499"/>
              </a:lnSpc>
              <a:spcBef>
                <a:spcPts val="840"/>
              </a:spcBef>
              <a:buFont typeface="Century Gothic"/>
              <a:buAutoNum type="arabicParenBoth" startAt="2"/>
              <a:tabLst>
                <a:tab pos="775335" algn="l"/>
              </a:tabLst>
            </a:pPr>
            <a:r>
              <a:rPr dirty="0"/>
              <a:t>	</a:t>
            </a:r>
            <a:r>
              <a:rPr sz="1200" spc="-5" dirty="0">
                <a:latin typeface="Century Gothic"/>
                <a:cs typeface="Century Gothic"/>
              </a:rPr>
              <a:t>Write C++ </a:t>
            </a:r>
            <a:r>
              <a:rPr sz="1200" dirty="0">
                <a:latin typeface="Century Gothic"/>
                <a:cs typeface="Century Gothic"/>
              </a:rPr>
              <a:t>program, 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find the summation of  student’s marks, and it’s </a:t>
            </a:r>
            <a:r>
              <a:rPr sz="1200" spc="-5" dirty="0">
                <a:latin typeface="Century Gothic"/>
                <a:cs typeface="Century Gothic"/>
              </a:rPr>
              <a:t>average, </a:t>
            </a:r>
            <a:r>
              <a:rPr sz="1200" dirty="0">
                <a:latin typeface="Century Gothic"/>
                <a:cs typeface="Century Gothic"/>
              </a:rPr>
              <a:t>assume the </a:t>
            </a:r>
            <a:r>
              <a:rPr sz="1200" spc="-5" dirty="0">
                <a:latin typeface="Century Gothic"/>
                <a:cs typeface="Century Gothic"/>
              </a:rPr>
              <a:t>student </a:t>
            </a:r>
            <a:r>
              <a:rPr sz="1200" dirty="0">
                <a:latin typeface="Century Gothic"/>
                <a:cs typeface="Century Gothic"/>
              </a:rPr>
              <a:t>have 8</a:t>
            </a:r>
            <a:r>
              <a:rPr sz="1200" spc="-9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marks.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2684" y="2698496"/>
            <a:ext cx="216725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9485" algn="l"/>
                <a:tab pos="1263015" algn="l"/>
                <a:tab pos="1522730" algn="l"/>
              </a:tabLst>
            </a:pPr>
            <a:r>
              <a:rPr sz="1100" spc="-5" dirty="0">
                <a:latin typeface="Century Gothic"/>
                <a:cs typeface="Century Gothic"/>
              </a:rPr>
              <a:t>parameters	</a:t>
            </a:r>
            <a:r>
              <a:rPr sz="1100" dirty="0">
                <a:latin typeface="Century Gothic"/>
                <a:cs typeface="Century Gothic"/>
              </a:rPr>
              <a:t>to	</a:t>
            </a:r>
            <a:r>
              <a:rPr sz="1100" spc="-5" dirty="0">
                <a:latin typeface="Century Gothic"/>
                <a:cs typeface="Century Gothic"/>
              </a:rPr>
              <a:t>a	program: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244884"/>
            <a:ext cx="3481704" cy="90360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5-2 Passing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Parameters:</a:t>
            </a:r>
            <a:endParaRPr sz="2000">
              <a:latin typeface="Bradley Hand ITC"/>
              <a:cs typeface="Bradley Hand ITC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  <a:tabLst>
                <a:tab pos="544830" algn="l"/>
                <a:tab pos="937260" algn="l"/>
                <a:tab pos="1356360" algn="l"/>
                <a:tab pos="1860550" algn="l"/>
                <a:tab pos="2620010" algn="l"/>
                <a:tab pos="2961640" algn="l"/>
              </a:tabLst>
            </a:pPr>
            <a:r>
              <a:rPr sz="1100" spc="-5" dirty="0">
                <a:latin typeface="Century Gothic"/>
                <a:cs typeface="Century Gothic"/>
              </a:rPr>
              <a:t>There	</a:t>
            </a:r>
            <a:r>
              <a:rPr sz="1100" spc="-10" dirty="0">
                <a:latin typeface="Century Gothic"/>
                <a:cs typeface="Century Gothic"/>
              </a:rPr>
              <a:t>ar</a:t>
            </a:r>
            <a:r>
              <a:rPr sz="1100" spc="-5" dirty="0">
                <a:latin typeface="Century Gothic"/>
                <a:cs typeface="Century Gothic"/>
              </a:rPr>
              <a:t>e</a:t>
            </a:r>
            <a:r>
              <a:rPr sz="1100" dirty="0">
                <a:latin typeface="Century Gothic"/>
                <a:cs typeface="Century Gothic"/>
              </a:rPr>
              <a:t>	t</a:t>
            </a:r>
            <a:r>
              <a:rPr sz="1100" spc="-10" dirty="0">
                <a:latin typeface="Century Gothic"/>
                <a:cs typeface="Century Gothic"/>
              </a:rPr>
              <a:t>w</a:t>
            </a:r>
            <a:r>
              <a:rPr sz="1100" spc="-5" dirty="0">
                <a:latin typeface="Century Gothic"/>
                <a:cs typeface="Century Gothic"/>
              </a:rPr>
              <a:t>o</a:t>
            </a:r>
            <a:r>
              <a:rPr sz="1100" dirty="0">
                <a:latin typeface="Century Gothic"/>
                <a:cs typeface="Century Gothic"/>
              </a:rPr>
              <a:t>	</a:t>
            </a:r>
            <a:r>
              <a:rPr sz="1100" spc="-5" dirty="0">
                <a:latin typeface="Century Gothic"/>
                <a:cs typeface="Century Gothic"/>
              </a:rPr>
              <a:t>ma</a:t>
            </a:r>
            <a:r>
              <a:rPr sz="1100" dirty="0">
                <a:latin typeface="Century Gothic"/>
                <a:cs typeface="Century Gothic"/>
              </a:rPr>
              <a:t>i</a:t>
            </a:r>
            <a:r>
              <a:rPr sz="1100" spc="-5" dirty="0">
                <a:latin typeface="Century Gothic"/>
                <a:cs typeface="Century Gothic"/>
              </a:rPr>
              <a:t>n</a:t>
            </a:r>
            <a:r>
              <a:rPr sz="1100" dirty="0">
                <a:latin typeface="Century Gothic"/>
                <a:cs typeface="Century Gothic"/>
              </a:rPr>
              <a:t>	</a:t>
            </a:r>
            <a:r>
              <a:rPr sz="1100" spc="-5" dirty="0">
                <a:latin typeface="Century Gothic"/>
                <a:cs typeface="Century Gothic"/>
              </a:rPr>
              <a:t>me</a:t>
            </a:r>
            <a:r>
              <a:rPr sz="1100" dirty="0">
                <a:latin typeface="Century Gothic"/>
                <a:cs typeface="Century Gothic"/>
              </a:rPr>
              <a:t>t</a:t>
            </a:r>
            <a:r>
              <a:rPr sz="1100" spc="-10" dirty="0">
                <a:latin typeface="Century Gothic"/>
                <a:cs typeface="Century Gothic"/>
              </a:rPr>
              <a:t>h</a:t>
            </a:r>
            <a:r>
              <a:rPr sz="1100" spc="-5" dirty="0">
                <a:latin typeface="Century Gothic"/>
                <a:cs typeface="Century Gothic"/>
              </a:rPr>
              <a:t>ods</a:t>
            </a:r>
            <a:r>
              <a:rPr sz="1100" dirty="0">
                <a:latin typeface="Century Gothic"/>
                <a:cs typeface="Century Gothic"/>
              </a:rPr>
              <a:t>	</a:t>
            </a:r>
            <a:r>
              <a:rPr sz="1100" spc="-5" dirty="0">
                <a:latin typeface="Century Gothic"/>
                <a:cs typeface="Century Gothic"/>
              </a:rPr>
              <a:t>for</a:t>
            </a:r>
            <a:r>
              <a:rPr sz="1100" dirty="0">
                <a:latin typeface="Century Gothic"/>
                <a:cs typeface="Century Gothic"/>
              </a:rPr>
              <a:t>	</a:t>
            </a:r>
            <a:r>
              <a:rPr sz="1100" spc="-10" dirty="0">
                <a:latin typeface="Century Gothic"/>
                <a:cs typeface="Century Gothic"/>
              </a:rPr>
              <a:t>pass</a:t>
            </a:r>
            <a:r>
              <a:rPr sz="1100" dirty="0">
                <a:latin typeface="Century Gothic"/>
                <a:cs typeface="Century Gothic"/>
              </a:rPr>
              <a:t>i</a:t>
            </a:r>
            <a:r>
              <a:rPr sz="1100" spc="-5" dirty="0">
                <a:latin typeface="Century Gothic"/>
                <a:cs typeface="Century Gothic"/>
              </a:rPr>
              <a:t>ng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100" spc="-5" dirty="0">
                <a:latin typeface="Century Gothic"/>
                <a:cs typeface="Century Gothic"/>
              </a:rPr>
              <a:t>(1) </a:t>
            </a:r>
            <a:r>
              <a:rPr sz="1100" b="1" spc="-5" dirty="0">
                <a:latin typeface="Century Gothic"/>
                <a:cs typeface="Century Gothic"/>
              </a:rPr>
              <a:t>passing by </a:t>
            </a:r>
            <a:r>
              <a:rPr sz="1100" b="1" dirty="0">
                <a:latin typeface="Century Gothic"/>
                <a:cs typeface="Century Gothic"/>
              </a:rPr>
              <a:t>value</a:t>
            </a:r>
            <a:r>
              <a:rPr sz="1100" dirty="0">
                <a:latin typeface="Century Gothic"/>
                <a:cs typeface="Century Gothic"/>
              </a:rPr>
              <a:t>, and </a:t>
            </a:r>
            <a:r>
              <a:rPr sz="1100" spc="-10" dirty="0">
                <a:latin typeface="Century Gothic"/>
                <a:cs typeface="Century Gothic"/>
              </a:rPr>
              <a:t>(2) </a:t>
            </a:r>
            <a:r>
              <a:rPr sz="1100" b="1" spc="-5" dirty="0">
                <a:latin typeface="Century Gothic"/>
                <a:cs typeface="Century Gothic"/>
              </a:rPr>
              <a:t>passing by</a:t>
            </a:r>
            <a:r>
              <a:rPr sz="1100" b="1" spc="3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reference</a:t>
            </a:r>
            <a:r>
              <a:rPr sz="1100" spc="-5" dirty="0">
                <a:latin typeface="Century Gothic"/>
                <a:cs typeface="Century Gothic"/>
              </a:rPr>
              <a:t>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8" y="3266947"/>
            <a:ext cx="6093462" cy="363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A- Passing by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Value:</a:t>
            </a:r>
            <a:endParaRPr sz="2000" dirty="0">
              <a:latin typeface="Bradley Hand ITC"/>
              <a:cs typeface="Bradley Hand ITC"/>
            </a:endParaRPr>
          </a:p>
          <a:p>
            <a:pPr marL="12700" marR="5080" algn="just">
              <a:lnSpc>
                <a:spcPct val="153100"/>
              </a:lnSpc>
              <a:spcBef>
                <a:spcPts val="1115"/>
              </a:spcBef>
            </a:pPr>
            <a:r>
              <a:rPr sz="1100" spc="-5" dirty="0">
                <a:latin typeface="Century Gothic"/>
                <a:cs typeface="Century Gothic"/>
              </a:rPr>
              <a:t>When parameters are passed by </a:t>
            </a:r>
            <a:r>
              <a:rPr sz="1100" dirty="0">
                <a:latin typeface="Century Gothic"/>
                <a:cs typeface="Century Gothic"/>
              </a:rPr>
              <a:t>value, </a:t>
            </a:r>
            <a:r>
              <a:rPr sz="1100" spc="-5" dirty="0">
                <a:latin typeface="Century Gothic"/>
                <a:cs typeface="Century Gothic"/>
              </a:rPr>
              <a:t>a </a:t>
            </a:r>
            <a:r>
              <a:rPr sz="1100" dirty="0">
                <a:latin typeface="Century Gothic"/>
                <a:cs typeface="Century Gothic"/>
              </a:rPr>
              <a:t>copy </a:t>
            </a:r>
            <a:r>
              <a:rPr sz="1100" spc="-5" dirty="0">
                <a:latin typeface="Century Gothic"/>
                <a:cs typeface="Century Gothic"/>
              </a:rPr>
              <a:t>of </a:t>
            </a:r>
            <a:r>
              <a:rPr sz="1100" dirty="0">
                <a:latin typeface="Century Gothic"/>
                <a:cs typeface="Century Gothic"/>
              </a:rPr>
              <a:t>the </a:t>
            </a:r>
            <a:r>
              <a:rPr sz="1100" spc="-5" dirty="0">
                <a:latin typeface="Century Gothic"/>
                <a:cs typeface="Century Gothic"/>
              </a:rPr>
              <a:t>parameters value </a:t>
            </a:r>
            <a:r>
              <a:rPr sz="1100" dirty="0">
                <a:latin typeface="Century Gothic"/>
                <a:cs typeface="Century Gothic"/>
              </a:rPr>
              <a:t>is </a:t>
            </a:r>
            <a:r>
              <a:rPr sz="1100" spc="-5" dirty="0">
                <a:latin typeface="Century Gothic"/>
                <a:cs typeface="Century Gothic"/>
              </a:rPr>
              <a:t>taken  from the calling function and passed to the called function. The original variables  inside </a:t>
            </a:r>
            <a:r>
              <a:rPr sz="1100" dirty="0">
                <a:latin typeface="Century Gothic"/>
                <a:cs typeface="Century Gothic"/>
              </a:rPr>
              <a:t>the </a:t>
            </a:r>
            <a:r>
              <a:rPr sz="1100" spc="-5" dirty="0">
                <a:latin typeface="Century Gothic"/>
                <a:cs typeface="Century Gothic"/>
              </a:rPr>
              <a:t>calling </a:t>
            </a:r>
            <a:r>
              <a:rPr sz="1100" dirty="0">
                <a:latin typeface="Century Gothic"/>
                <a:cs typeface="Century Gothic"/>
              </a:rPr>
              <a:t>function, </a:t>
            </a:r>
            <a:r>
              <a:rPr sz="1100" spc="-5" dirty="0">
                <a:latin typeface="Century Gothic"/>
                <a:cs typeface="Century Gothic"/>
              </a:rPr>
              <a:t>regardless of changes made </a:t>
            </a:r>
            <a:r>
              <a:rPr sz="1100" dirty="0">
                <a:latin typeface="Century Gothic"/>
                <a:cs typeface="Century Gothic"/>
              </a:rPr>
              <a:t>by the function to </a:t>
            </a:r>
            <a:r>
              <a:rPr sz="1100" spc="-5" dirty="0">
                <a:latin typeface="Century Gothic"/>
                <a:cs typeface="Century Gothic"/>
              </a:rPr>
              <a:t>it are  parameters will not change. </a:t>
            </a:r>
            <a:r>
              <a:rPr sz="1100" spc="-10" dirty="0">
                <a:latin typeface="Century Gothic"/>
                <a:cs typeface="Century Gothic"/>
              </a:rPr>
              <a:t>All </a:t>
            </a:r>
            <a:r>
              <a:rPr sz="1100" spc="-5" dirty="0">
                <a:latin typeface="Century Gothic"/>
                <a:cs typeface="Century Gothic"/>
              </a:rPr>
              <a:t>the pervious examples used this</a:t>
            </a:r>
            <a:r>
              <a:rPr sz="1100" spc="6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method.</a:t>
            </a:r>
            <a:endParaRPr sz="1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B- Passing by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Reference:</a:t>
            </a:r>
            <a:endParaRPr sz="2000" dirty="0">
              <a:latin typeface="Bradley Hand ITC"/>
              <a:cs typeface="Bradley Hand ITC"/>
            </a:endParaRPr>
          </a:p>
          <a:p>
            <a:pPr marL="12700" marR="5715" algn="just">
              <a:lnSpc>
                <a:spcPct val="153100"/>
              </a:lnSpc>
              <a:spcBef>
                <a:spcPts val="1110"/>
              </a:spcBef>
            </a:pPr>
            <a:r>
              <a:rPr sz="1100" spc="-5" dirty="0">
                <a:latin typeface="Century Gothic"/>
                <a:cs typeface="Century Gothic"/>
              </a:rPr>
              <a:t>When parameters are passed by reference </a:t>
            </a:r>
            <a:r>
              <a:rPr sz="1100" dirty="0">
                <a:latin typeface="Century Gothic"/>
                <a:cs typeface="Century Gothic"/>
              </a:rPr>
              <a:t>their </a:t>
            </a:r>
            <a:r>
              <a:rPr sz="1100" spc="-5" dirty="0">
                <a:latin typeface="Century Gothic"/>
                <a:cs typeface="Century Gothic"/>
              </a:rPr>
              <a:t>addresses </a:t>
            </a:r>
            <a:r>
              <a:rPr sz="1100" dirty="0">
                <a:latin typeface="Century Gothic"/>
                <a:cs typeface="Century Gothic"/>
              </a:rPr>
              <a:t>are </a:t>
            </a:r>
            <a:r>
              <a:rPr sz="1100" spc="-5" dirty="0">
                <a:latin typeface="Century Gothic"/>
                <a:cs typeface="Century Gothic"/>
              </a:rPr>
              <a:t>copied </a:t>
            </a:r>
            <a:r>
              <a:rPr sz="1100" dirty="0">
                <a:latin typeface="Century Gothic"/>
                <a:cs typeface="Century Gothic"/>
              </a:rPr>
              <a:t>to </a:t>
            </a:r>
            <a:r>
              <a:rPr sz="1100" spc="-5" dirty="0">
                <a:latin typeface="Century Gothic"/>
                <a:cs typeface="Century Gothic"/>
              </a:rPr>
              <a:t>the  corresponding arguments </a:t>
            </a:r>
            <a:r>
              <a:rPr sz="1100" dirty="0">
                <a:latin typeface="Century Gothic"/>
                <a:cs typeface="Century Gothic"/>
              </a:rPr>
              <a:t>in the </a:t>
            </a:r>
            <a:r>
              <a:rPr sz="1100" spc="-5" dirty="0">
                <a:latin typeface="Century Gothic"/>
                <a:cs typeface="Century Gothic"/>
              </a:rPr>
              <a:t>called function, instead of copying </a:t>
            </a:r>
            <a:r>
              <a:rPr sz="1100" dirty="0">
                <a:latin typeface="Century Gothic"/>
                <a:cs typeface="Century Gothic"/>
              </a:rPr>
              <a:t>their </a:t>
            </a:r>
            <a:r>
              <a:rPr sz="1100" spc="-5" dirty="0">
                <a:latin typeface="Century Gothic"/>
                <a:cs typeface="Century Gothic"/>
              </a:rPr>
              <a:t>values. Thus  pointers </a:t>
            </a:r>
            <a:r>
              <a:rPr sz="1100" spc="-10" dirty="0">
                <a:latin typeface="Century Gothic"/>
                <a:cs typeface="Century Gothic"/>
              </a:rPr>
              <a:t>are </a:t>
            </a:r>
            <a:r>
              <a:rPr sz="1100" spc="-5" dirty="0">
                <a:latin typeface="Century Gothic"/>
                <a:cs typeface="Century Gothic"/>
              </a:rPr>
              <a:t>usually </a:t>
            </a:r>
            <a:r>
              <a:rPr sz="1100" dirty="0">
                <a:latin typeface="Century Gothic"/>
                <a:cs typeface="Century Gothic"/>
              </a:rPr>
              <a:t>used in </a:t>
            </a:r>
            <a:r>
              <a:rPr sz="1100" spc="-5" dirty="0">
                <a:latin typeface="Century Gothic"/>
                <a:cs typeface="Century Gothic"/>
              </a:rPr>
              <a:t>function arguments list </a:t>
            </a:r>
            <a:r>
              <a:rPr sz="1100" dirty="0">
                <a:latin typeface="Century Gothic"/>
                <a:cs typeface="Century Gothic"/>
              </a:rPr>
              <a:t>to receive </a:t>
            </a:r>
            <a:r>
              <a:rPr sz="1100" spc="-10" dirty="0">
                <a:latin typeface="Century Gothic"/>
                <a:cs typeface="Century Gothic"/>
              </a:rPr>
              <a:t>passed</a:t>
            </a:r>
            <a:r>
              <a:rPr sz="1100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references.</a:t>
            </a:r>
            <a:endParaRPr sz="11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53100"/>
              </a:lnSpc>
            </a:pPr>
            <a:r>
              <a:rPr sz="1100" spc="-5" dirty="0">
                <a:latin typeface="Century Gothic"/>
                <a:cs typeface="Century Gothic"/>
              </a:rPr>
              <a:t>This method </a:t>
            </a:r>
            <a:r>
              <a:rPr sz="1100" dirty="0">
                <a:latin typeface="Century Gothic"/>
                <a:cs typeface="Century Gothic"/>
              </a:rPr>
              <a:t>is </a:t>
            </a:r>
            <a:r>
              <a:rPr sz="1100" spc="-5" dirty="0">
                <a:latin typeface="Century Gothic"/>
                <a:cs typeface="Century Gothic"/>
              </a:rPr>
              <a:t>more efficient and provides higher execution </a:t>
            </a:r>
            <a:r>
              <a:rPr sz="1100" spc="-10" dirty="0">
                <a:latin typeface="Century Gothic"/>
                <a:cs typeface="Century Gothic"/>
              </a:rPr>
              <a:t>speed </a:t>
            </a:r>
            <a:r>
              <a:rPr sz="1100" spc="-5" dirty="0">
                <a:latin typeface="Century Gothic"/>
                <a:cs typeface="Century Gothic"/>
              </a:rPr>
              <a:t>than the call </a:t>
            </a:r>
            <a:r>
              <a:rPr sz="1100" dirty="0">
                <a:latin typeface="Century Gothic"/>
                <a:cs typeface="Century Gothic"/>
              </a:rPr>
              <a:t>by  </a:t>
            </a:r>
            <a:r>
              <a:rPr sz="1100" spc="-5" dirty="0">
                <a:latin typeface="Century Gothic"/>
                <a:cs typeface="Century Gothic"/>
              </a:rPr>
              <a:t>value method, but call by value </a:t>
            </a:r>
            <a:r>
              <a:rPr sz="1100" dirty="0">
                <a:latin typeface="Century Gothic"/>
                <a:cs typeface="Century Gothic"/>
              </a:rPr>
              <a:t>is </a:t>
            </a:r>
            <a:r>
              <a:rPr sz="1100" spc="-5" dirty="0">
                <a:latin typeface="Century Gothic"/>
                <a:cs typeface="Century Gothic"/>
              </a:rPr>
              <a:t>more direct and easy to</a:t>
            </a:r>
            <a:r>
              <a:rPr sz="1100" spc="4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use.</a:t>
            </a:r>
            <a:endParaRPr sz="1100" dirty="0">
              <a:latin typeface="Century Gothic"/>
              <a:cs typeface="Century 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54848"/>
              </p:ext>
            </p:extLst>
          </p:nvPr>
        </p:nvGraphicFramePr>
        <p:xfrm>
          <a:off x="1231391" y="7158990"/>
          <a:ext cx="5702808" cy="2061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2808"/>
              </a:tblGrid>
              <a:tr h="188496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Example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5.5: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635" marB="0">
                    <a:solidFill>
                      <a:srgbClr val="000000"/>
                    </a:solidFill>
                  </a:tcPr>
                </a:tc>
              </a:tr>
              <a:tr h="3348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spc="-114" dirty="0">
                          <a:latin typeface="Wingdings"/>
                          <a:cs typeface="Wingdings"/>
                        </a:rPr>
                        <a:t></a:t>
                      </a:r>
                      <a:r>
                        <a:rPr sz="19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entury Gothic"/>
                          <a:cs typeface="Century Gothic"/>
                        </a:rPr>
                        <a:t>The following program illustrates passing parameter by</a:t>
                      </a:r>
                      <a:r>
                        <a:rPr sz="1100" spc="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00" spc="-5" dirty="0">
                          <a:latin typeface="Century Gothic"/>
                          <a:cs typeface="Century Gothic"/>
                        </a:rPr>
                        <a:t>reference.</a:t>
                      </a:r>
                      <a:endParaRPr sz="1100">
                        <a:latin typeface="Century Gothic"/>
                        <a:cs typeface="Century Gothic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786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#include</a:t>
                      </a:r>
                      <a:r>
                        <a:rPr sz="11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&lt;iostream.h&gt;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void swap(int *a,int</a:t>
                      </a:r>
                      <a:r>
                        <a:rPr sz="11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*b)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b="1" dirty="0">
                          <a:latin typeface="Century Gothic"/>
                          <a:cs typeface="Century Gothic"/>
                        </a:rPr>
                        <a:t>{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525780" marR="4519930">
                        <a:lnSpc>
                          <a:spcPct val="102200"/>
                        </a:lnSpc>
                      </a:pP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int t;  </a:t>
                      </a:r>
                      <a:r>
                        <a:rPr sz="1100" b="1" dirty="0">
                          <a:latin typeface="Century Gothic"/>
                          <a:cs typeface="Century Gothic"/>
                        </a:rPr>
                        <a:t>t=*a;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latin typeface="Century Gothic"/>
                          <a:cs typeface="Century Gothic"/>
                        </a:rPr>
                        <a:t>*a=*b;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b="1" spc="-10" dirty="0">
                          <a:latin typeface="Century Gothic"/>
                          <a:cs typeface="Century Gothic"/>
                        </a:rPr>
                        <a:t>*b=t;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b="1" dirty="0">
                          <a:latin typeface="Century Gothic"/>
                          <a:cs typeface="Century Gothic"/>
                        </a:rPr>
                        <a:t>}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0298" y="817156"/>
            <a:ext cx="3220720" cy="187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latin typeface="Century Gothic"/>
                <a:cs typeface="Century Gothic"/>
              </a:rPr>
              <a:t>void main(</a:t>
            </a:r>
            <a:r>
              <a:rPr sz="1100" b="1" spc="1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5" dirty="0">
                <a:latin typeface="Century Gothic"/>
                <a:cs typeface="Century Gothic"/>
              </a:rPr>
              <a:t>{</a:t>
            </a:r>
            <a:endParaRPr sz="1100">
              <a:latin typeface="Century Gothic"/>
              <a:cs typeface="Century Gothic"/>
            </a:endParaRPr>
          </a:p>
          <a:p>
            <a:pPr marL="469900" marR="2185035">
              <a:lnSpc>
                <a:spcPct val="101800"/>
              </a:lnSpc>
              <a:spcBef>
                <a:spcPts val="10"/>
              </a:spcBef>
            </a:pPr>
            <a:r>
              <a:rPr sz="1100" b="1" spc="-5" dirty="0">
                <a:latin typeface="Century Gothic"/>
                <a:cs typeface="Century Gothic"/>
              </a:rPr>
              <a:t>int</a:t>
            </a:r>
            <a:r>
              <a:rPr sz="1100" b="1" spc="-8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x=10;  int</a:t>
            </a:r>
            <a:r>
              <a:rPr sz="1100" b="1" spc="-7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y=15;</a:t>
            </a:r>
            <a:endParaRPr sz="1100">
              <a:latin typeface="Century Gothic"/>
              <a:cs typeface="Century Gothic"/>
            </a:endParaRPr>
          </a:p>
          <a:p>
            <a:pPr marL="469900" marR="5080">
              <a:lnSpc>
                <a:spcPct val="102200"/>
              </a:lnSpc>
              <a:spcBef>
                <a:spcPts val="365"/>
              </a:spcBef>
            </a:pPr>
            <a:r>
              <a:rPr sz="1100" b="1" spc="-5" dirty="0">
                <a:latin typeface="Century Gothic"/>
                <a:cs typeface="Century Gothic"/>
              </a:rPr>
              <a:t>cout&lt;&lt;"x before swapping is:"&lt;&lt;x&lt;&lt;"\n";  cout&lt;&lt;"y before swapping</a:t>
            </a:r>
            <a:r>
              <a:rPr sz="1100" b="1" spc="3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is:"&lt;&lt;y&lt;&lt;"\n";</a:t>
            </a:r>
            <a:endParaRPr sz="11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</a:pPr>
            <a:r>
              <a:rPr sz="1100" b="1" spc="-5" dirty="0">
                <a:latin typeface="Century Gothic"/>
                <a:cs typeface="Century Gothic"/>
              </a:rPr>
              <a:t>swap(&amp;x,&amp;y);</a:t>
            </a:r>
            <a:endParaRPr sz="1100">
              <a:latin typeface="Century Gothic"/>
              <a:cs typeface="Century Gothic"/>
            </a:endParaRPr>
          </a:p>
          <a:p>
            <a:pPr marL="469900" marR="140970">
              <a:lnSpc>
                <a:spcPct val="102200"/>
              </a:lnSpc>
              <a:spcBef>
                <a:spcPts val="370"/>
              </a:spcBef>
            </a:pPr>
            <a:r>
              <a:rPr sz="1100" b="1" spc="-5" dirty="0">
                <a:latin typeface="Century Gothic"/>
                <a:cs typeface="Century Gothic"/>
              </a:rPr>
              <a:t>cout&lt;&lt;"x after swapping is:"&lt;&lt;x&lt;&lt;"\n";  cout&lt;&lt;"y </a:t>
            </a:r>
            <a:r>
              <a:rPr sz="1100" b="1" dirty="0">
                <a:latin typeface="Century Gothic"/>
                <a:cs typeface="Century Gothic"/>
              </a:rPr>
              <a:t>after </a:t>
            </a:r>
            <a:r>
              <a:rPr sz="1100" b="1" spc="-5" dirty="0">
                <a:latin typeface="Century Gothic"/>
                <a:cs typeface="Century Gothic"/>
              </a:rPr>
              <a:t>swapping</a:t>
            </a:r>
            <a:r>
              <a:rPr sz="1100" b="1" spc="20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is:"&lt;&lt;y&lt;&lt;"\n";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5" dirty="0">
                <a:latin typeface="Century Gothic"/>
                <a:cs typeface="Century Gothic"/>
              </a:rPr>
              <a:t>}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391" y="826008"/>
            <a:ext cx="5370830" cy="0"/>
          </a:xfrm>
          <a:custGeom>
            <a:avLst/>
            <a:gdLst/>
            <a:ahLst/>
            <a:cxnLst/>
            <a:rect l="l" t="t" r="r" b="b"/>
            <a:pathLst>
              <a:path w="5370830">
                <a:moveTo>
                  <a:pt x="0" y="0"/>
                </a:moveTo>
                <a:lnTo>
                  <a:pt x="537057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4439" y="822960"/>
            <a:ext cx="0" cy="2043430"/>
          </a:xfrm>
          <a:custGeom>
            <a:avLst/>
            <a:gdLst/>
            <a:ahLst/>
            <a:cxnLst/>
            <a:rect l="l" t="t" r="r" b="b"/>
            <a:pathLst>
              <a:path h="2043430">
                <a:moveTo>
                  <a:pt x="0" y="0"/>
                </a:moveTo>
                <a:lnTo>
                  <a:pt x="0" y="204292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6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7694" y="811021"/>
            <a:ext cx="3018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/>
                <a:cs typeface="Century Gothic"/>
              </a:rPr>
              <a:t>The Programming </a:t>
            </a:r>
            <a:r>
              <a:rPr sz="1800" spc="-5" dirty="0">
                <a:latin typeface="Century Gothic"/>
                <a:cs typeface="Century Gothic"/>
              </a:rPr>
              <a:t>with</a:t>
            </a:r>
            <a:r>
              <a:rPr sz="1800" spc="-9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C++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619" y="1268349"/>
            <a:ext cx="5728970" cy="296799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54025" marR="3345815" algn="ctr">
              <a:lnSpc>
                <a:spcPct val="102200"/>
              </a:lnSpc>
              <a:spcBef>
                <a:spcPts val="75"/>
              </a:spcBef>
            </a:pPr>
            <a:endParaRPr sz="1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R="101600" algn="ctr">
              <a:lnSpc>
                <a:spcPct val="100000"/>
              </a:lnSpc>
            </a:pPr>
            <a:r>
              <a:rPr sz="2500" b="1" dirty="0">
                <a:latin typeface="Comic Sans MS"/>
                <a:cs typeface="Comic Sans MS"/>
              </a:rPr>
              <a:t>WORK </a:t>
            </a:r>
            <a:r>
              <a:rPr sz="2500" b="1" spc="-5" dirty="0">
                <a:latin typeface="Comic Sans MS"/>
                <a:cs typeface="Comic Sans MS"/>
              </a:rPr>
              <a:t>SHEET</a:t>
            </a:r>
            <a:r>
              <a:rPr sz="2500" b="1" spc="-15" dirty="0">
                <a:latin typeface="Comic Sans MS"/>
                <a:cs typeface="Comic Sans MS"/>
              </a:rPr>
              <a:t> </a:t>
            </a:r>
            <a:r>
              <a:rPr sz="2500" b="1" spc="-5" dirty="0">
                <a:latin typeface="Comic Sans MS"/>
                <a:cs typeface="Comic Sans MS"/>
              </a:rPr>
              <a:t>(5)</a:t>
            </a:r>
            <a:endParaRPr sz="2500" dirty="0">
              <a:latin typeface="Comic Sans MS"/>
              <a:cs typeface="Comic Sans MS"/>
            </a:endParaRPr>
          </a:p>
          <a:p>
            <a:pPr marR="102235" algn="ctr">
              <a:lnSpc>
                <a:spcPct val="100000"/>
              </a:lnSpc>
              <a:spcBef>
                <a:spcPts val="484"/>
              </a:spcBef>
            </a:pPr>
            <a:r>
              <a:rPr sz="2500" b="1" spc="-5" dirty="0">
                <a:latin typeface="Comic Sans MS"/>
                <a:cs typeface="Comic Sans MS"/>
              </a:rPr>
              <a:t>Functions</a:t>
            </a:r>
            <a:endParaRPr sz="2500" dirty="0">
              <a:latin typeface="Comic Sans MS"/>
              <a:cs typeface="Comic Sans MS"/>
            </a:endParaRPr>
          </a:p>
          <a:p>
            <a:pPr marL="433070" marR="30480" indent="-395605" algn="just">
              <a:lnSpc>
                <a:spcPct val="102099"/>
              </a:lnSpc>
              <a:spcBef>
                <a:spcPts val="3105"/>
              </a:spcBef>
            </a:pPr>
            <a:r>
              <a:rPr sz="1200" spc="-5" dirty="0">
                <a:latin typeface="Century Gothic"/>
                <a:cs typeface="Century Gothic"/>
              </a:rPr>
              <a:t>Q1: 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counts uppercase </a:t>
            </a:r>
            <a:r>
              <a:rPr sz="1200" spc="-5" dirty="0">
                <a:latin typeface="Century Gothic"/>
                <a:cs typeface="Century Gothic"/>
              </a:rPr>
              <a:t>letter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a 20  </a:t>
            </a:r>
            <a:r>
              <a:rPr sz="1200" spc="-5" dirty="0">
                <a:latin typeface="Century Gothic"/>
                <a:cs typeface="Century Gothic"/>
              </a:rPr>
              <a:t>letters </a:t>
            </a:r>
            <a:r>
              <a:rPr sz="1200" dirty="0">
                <a:latin typeface="Century Gothic"/>
                <a:cs typeface="Century Gothic"/>
              </a:rPr>
              <a:t>entered </a:t>
            </a:r>
            <a:r>
              <a:rPr sz="1200" spc="-5" dirty="0">
                <a:latin typeface="Century Gothic"/>
                <a:cs typeface="Century Gothic"/>
              </a:rPr>
              <a:t>by </a:t>
            </a:r>
            <a:r>
              <a:rPr sz="1200" dirty="0">
                <a:latin typeface="Century Gothic"/>
                <a:cs typeface="Century Gothic"/>
              </a:rPr>
              <a:t>the user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 main</a:t>
            </a:r>
            <a:r>
              <a:rPr sz="1200" spc="-5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program.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433070" marR="29845" indent="-395605" algn="just">
              <a:lnSpc>
                <a:spcPct val="102099"/>
              </a:lnSpc>
            </a:pPr>
            <a:r>
              <a:rPr sz="1200" spc="-5" dirty="0">
                <a:latin typeface="Century Gothic"/>
                <a:cs typeface="Century Gothic"/>
              </a:rPr>
              <a:t>Q2: 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using function, to convert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given temperature  radian in </a:t>
            </a:r>
            <a:r>
              <a:rPr sz="1200" dirty="0">
                <a:latin typeface="Century Gothic"/>
                <a:cs typeface="Century Gothic"/>
              </a:rPr>
              <a:t>a degrees Fahrenheit (F) to degrees </a:t>
            </a:r>
            <a:r>
              <a:rPr sz="1200" spc="-5" dirty="0">
                <a:latin typeface="Century Gothic"/>
                <a:cs typeface="Century Gothic"/>
              </a:rPr>
              <a:t>Celsius (C) </a:t>
            </a:r>
            <a:r>
              <a:rPr sz="1200" dirty="0">
                <a:latin typeface="Century Gothic"/>
                <a:cs typeface="Century Gothic"/>
              </a:rPr>
              <a:t>using the  formula: C = 5 / 9 ( F - 32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619" y="4495800"/>
            <a:ext cx="285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Q3: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3977" y="4419600"/>
            <a:ext cx="5281930" cy="11849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sz="1100" i="1" spc="-5" dirty="0">
                <a:latin typeface="Century Gothic"/>
                <a:cs typeface="Century Gothic"/>
              </a:rPr>
              <a:t>Assuming that </a:t>
            </a:r>
            <a:r>
              <a:rPr sz="1100" i="1" dirty="0">
                <a:latin typeface="Century Gothic"/>
                <a:cs typeface="Century Gothic"/>
              </a:rPr>
              <a:t>the </a:t>
            </a:r>
            <a:r>
              <a:rPr sz="1100" i="1" spc="-5" dirty="0">
                <a:latin typeface="Century Gothic"/>
                <a:cs typeface="Century Gothic"/>
              </a:rPr>
              <a:t>human heart beat rate on average </a:t>
            </a:r>
            <a:r>
              <a:rPr sz="1100" i="1" dirty="0">
                <a:latin typeface="Century Gothic"/>
                <a:cs typeface="Century Gothic"/>
              </a:rPr>
              <a:t>is </a:t>
            </a:r>
            <a:r>
              <a:rPr sz="1100" i="1" spc="-5" dirty="0">
                <a:latin typeface="Century Gothic"/>
                <a:cs typeface="Century Gothic"/>
              </a:rPr>
              <a:t>75</a:t>
            </a:r>
            <a:r>
              <a:rPr sz="1100" i="1" spc="10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beat/minute.</a:t>
            </a:r>
            <a:endParaRPr sz="1100" dirty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2299"/>
              </a:lnSpc>
              <a:spcBef>
                <a:spcPts val="73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using function, which reads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age </a:t>
            </a:r>
            <a:r>
              <a:rPr sz="1200" dirty="0">
                <a:latin typeface="Century Gothic"/>
                <a:cs typeface="Century Gothic"/>
              </a:rPr>
              <a:t>of a </a:t>
            </a:r>
            <a:r>
              <a:rPr sz="1200" spc="-5" dirty="0">
                <a:latin typeface="Century Gothic"/>
                <a:cs typeface="Century Gothic"/>
              </a:rPr>
              <a:t>person  </a:t>
            </a:r>
            <a:r>
              <a:rPr sz="1200" dirty="0">
                <a:latin typeface="Century Gothic"/>
                <a:cs typeface="Century Gothic"/>
              </a:rPr>
              <a:t>(age in </a:t>
            </a:r>
            <a:r>
              <a:rPr sz="1200" spc="-5" dirty="0">
                <a:latin typeface="Century Gothic"/>
                <a:cs typeface="Century Gothic"/>
              </a:rPr>
              <a:t>years only), </a:t>
            </a:r>
            <a:r>
              <a:rPr sz="1200" dirty="0">
                <a:latin typeface="Century Gothic"/>
                <a:cs typeface="Century Gothic"/>
              </a:rPr>
              <a:t>then prints the total number of </a:t>
            </a:r>
            <a:r>
              <a:rPr sz="1200" spc="-5" dirty="0">
                <a:latin typeface="Century Gothic"/>
                <a:cs typeface="Century Gothic"/>
              </a:rPr>
              <a:t>heart beats (hb)  made by his/her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heart.</a:t>
            </a:r>
            <a:endParaRPr sz="1200" dirty="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640"/>
              </a:spcBef>
            </a:pPr>
            <a:r>
              <a:rPr sz="1100" b="1" i="1" spc="-10" dirty="0">
                <a:latin typeface="Century Gothic"/>
                <a:cs typeface="Century Gothic"/>
              </a:rPr>
              <a:t>Note</a:t>
            </a:r>
            <a:r>
              <a:rPr sz="1100" i="1" spc="-10" dirty="0">
                <a:latin typeface="Century Gothic"/>
                <a:cs typeface="Century Gothic"/>
              </a:rPr>
              <a:t>: </a:t>
            </a:r>
            <a:r>
              <a:rPr sz="1100" i="1" spc="-5" dirty="0">
                <a:latin typeface="Century Gothic"/>
                <a:cs typeface="Century Gothic"/>
              </a:rPr>
              <a:t>use 1 year=365.25</a:t>
            </a:r>
            <a:r>
              <a:rPr sz="1100" i="1" spc="1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day.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3313" y="5791200"/>
            <a:ext cx="5678805" cy="28244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7670" marR="5080" indent="-395605">
              <a:lnSpc>
                <a:spcPct val="102099"/>
              </a:lnSpc>
              <a:spcBef>
                <a:spcPts val="70"/>
              </a:spcBef>
              <a:tabLst>
                <a:tab pos="407670" algn="l"/>
              </a:tabLst>
            </a:pPr>
            <a:r>
              <a:rPr sz="1200" spc="-5" dirty="0">
                <a:latin typeface="Century Gothic"/>
                <a:cs typeface="Century Gothic"/>
              </a:rPr>
              <a:t>Q4: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that reads two integers (feet and  </a:t>
            </a:r>
            <a:r>
              <a:rPr sz="1200" spc="-5" dirty="0">
                <a:latin typeface="Century Gothic"/>
                <a:cs typeface="Century Gothic"/>
              </a:rPr>
              <a:t>inches) </a:t>
            </a:r>
            <a:r>
              <a:rPr sz="1200" dirty="0">
                <a:latin typeface="Century Gothic"/>
                <a:cs typeface="Century Gothic"/>
              </a:rPr>
              <a:t>representing </a:t>
            </a:r>
            <a:r>
              <a:rPr sz="1200" spc="-5" dirty="0">
                <a:latin typeface="Century Gothic"/>
                <a:cs typeface="Century Gothic"/>
              </a:rPr>
              <a:t>distance, </a:t>
            </a:r>
            <a:r>
              <a:rPr sz="1200" dirty="0">
                <a:latin typeface="Century Gothic"/>
                <a:cs typeface="Century Gothic"/>
              </a:rPr>
              <a:t>then </a:t>
            </a:r>
            <a:r>
              <a:rPr sz="1200" spc="-5" dirty="0">
                <a:latin typeface="Century Gothic"/>
                <a:cs typeface="Century Gothic"/>
              </a:rPr>
              <a:t>converts this distance to</a:t>
            </a:r>
            <a:r>
              <a:rPr sz="1200" spc="-5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meter.</a:t>
            </a:r>
            <a:endParaRPr sz="1200" dirty="0">
              <a:latin typeface="Century Gothic"/>
              <a:cs typeface="Century Gothic"/>
            </a:endParaRPr>
          </a:p>
          <a:p>
            <a:pPr marL="407670">
              <a:lnSpc>
                <a:spcPct val="100000"/>
              </a:lnSpc>
              <a:spcBef>
                <a:spcPts val="30"/>
              </a:spcBef>
              <a:tabLst>
                <a:tab pos="1964055" algn="l"/>
              </a:tabLst>
            </a:pPr>
            <a:r>
              <a:rPr sz="1200" spc="-5" dirty="0">
                <a:latin typeface="Century Gothic"/>
                <a:cs typeface="Century Gothic"/>
              </a:rPr>
              <a:t>Note:   </a:t>
            </a:r>
            <a:r>
              <a:rPr sz="1200" dirty="0">
                <a:latin typeface="Century Gothic"/>
                <a:cs typeface="Century Gothic"/>
              </a:rPr>
              <a:t>1 </a:t>
            </a:r>
            <a:r>
              <a:rPr sz="1200" spc="-5" dirty="0">
                <a:latin typeface="Century Gothic"/>
                <a:cs typeface="Century Gothic"/>
              </a:rPr>
              <a:t>foot </a:t>
            </a:r>
            <a:r>
              <a:rPr sz="1200" spc="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=</a:t>
            </a:r>
            <a:r>
              <a:rPr sz="1200" spc="-5" dirty="0">
                <a:latin typeface="Century Gothic"/>
                <a:cs typeface="Century Gothic"/>
              </a:rPr>
              <a:t> 12	</a:t>
            </a:r>
            <a:r>
              <a:rPr sz="1200" dirty="0">
                <a:latin typeface="Century Gothic"/>
                <a:cs typeface="Century Gothic"/>
              </a:rPr>
              <a:t>inch</a:t>
            </a:r>
          </a:p>
          <a:p>
            <a:pPr marL="955040">
              <a:lnSpc>
                <a:spcPct val="100000"/>
              </a:lnSpc>
              <a:spcBef>
                <a:spcPts val="35"/>
              </a:spcBef>
            </a:pPr>
            <a:r>
              <a:rPr sz="1200" dirty="0">
                <a:latin typeface="Century Gothic"/>
                <a:cs typeface="Century Gothic"/>
              </a:rPr>
              <a:t>1 inch = </a:t>
            </a:r>
            <a:r>
              <a:rPr sz="1200" spc="-5" dirty="0">
                <a:latin typeface="Century Gothic"/>
                <a:cs typeface="Century Gothic"/>
              </a:rPr>
              <a:t>2.54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Cm</a:t>
            </a:r>
            <a:endParaRPr sz="1200" dirty="0">
              <a:latin typeface="Century Gothic"/>
              <a:cs typeface="Century Gothic"/>
            </a:endParaRPr>
          </a:p>
          <a:p>
            <a:pPr marL="534670">
              <a:lnSpc>
                <a:spcPct val="100000"/>
              </a:lnSpc>
              <a:spcBef>
                <a:spcPts val="30"/>
              </a:spcBef>
            </a:pPr>
            <a:r>
              <a:rPr sz="1200" b="1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i.e.:</a:t>
            </a:r>
            <a:endParaRPr sz="1200" dirty="0">
              <a:latin typeface="Century Gothic"/>
              <a:cs typeface="Century Gothic"/>
            </a:endParaRPr>
          </a:p>
          <a:p>
            <a:pPr marL="661035">
              <a:lnSpc>
                <a:spcPct val="100000"/>
              </a:lnSpc>
              <a:spcBef>
                <a:spcPts val="30"/>
              </a:spcBef>
              <a:tabLst>
                <a:tab pos="1288415" algn="l"/>
              </a:tabLst>
            </a:pPr>
            <a:r>
              <a:rPr sz="1200" spc="-5" dirty="0">
                <a:latin typeface="Century Gothic"/>
                <a:cs typeface="Century Gothic"/>
              </a:rPr>
              <a:t>Input:	feet: </a:t>
            </a:r>
            <a:r>
              <a:rPr sz="1200" dirty="0">
                <a:latin typeface="Century Gothic"/>
                <a:cs typeface="Century Gothic"/>
              </a:rPr>
              <a:t>8 </a:t>
            </a:r>
            <a:r>
              <a:rPr sz="1200" spc="-5" dirty="0">
                <a:latin typeface="Century Gothic"/>
                <a:cs typeface="Century Gothic"/>
              </a:rPr>
              <a:t>inches: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9</a:t>
            </a:r>
          </a:p>
          <a:p>
            <a:pPr marL="659765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entury Gothic"/>
                <a:cs typeface="Century Gothic"/>
              </a:rPr>
              <a:t>Output: m=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2.667</a:t>
            </a:r>
            <a:endParaRPr sz="1200" dirty="0">
              <a:latin typeface="Century Gothic"/>
              <a:cs typeface="Century Gothic"/>
            </a:endParaRPr>
          </a:p>
          <a:p>
            <a:pPr marL="407670" indent="-395605">
              <a:lnSpc>
                <a:spcPct val="100000"/>
              </a:lnSpc>
              <a:spcBef>
                <a:spcPts val="30"/>
              </a:spcBef>
              <a:tabLst>
                <a:tab pos="407670" algn="l"/>
              </a:tabLst>
            </a:pPr>
            <a:r>
              <a:rPr sz="1200" spc="-5" dirty="0">
                <a:latin typeface="Century Gothic"/>
                <a:cs typeface="Century Gothic"/>
              </a:rPr>
              <a:t>Q5:	Write</a:t>
            </a:r>
            <a:r>
              <a:rPr sz="1200" spc="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a</a:t>
            </a:r>
            <a:r>
              <a:rPr sz="1200" spc="1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C++</a:t>
            </a:r>
            <a:r>
              <a:rPr sz="1200" spc="9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program,</a:t>
            </a:r>
            <a:r>
              <a:rPr sz="1200" spc="8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using</a:t>
            </a:r>
            <a:r>
              <a:rPr sz="1200" spc="1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function,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which</a:t>
            </a:r>
            <a:r>
              <a:rPr sz="1200" spc="9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reads</a:t>
            </a:r>
            <a:r>
              <a:rPr sz="1200" spc="9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an</a:t>
            </a:r>
            <a:r>
              <a:rPr sz="1200" spc="9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integer</a:t>
            </a:r>
            <a:r>
              <a:rPr sz="1200" spc="9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value</a:t>
            </a:r>
            <a:r>
              <a:rPr sz="1200" spc="8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(T)</a:t>
            </a:r>
            <a:endParaRPr sz="1200" dirty="0">
              <a:latin typeface="Century Gothic"/>
              <a:cs typeface="Century Gothic"/>
            </a:endParaRPr>
          </a:p>
          <a:p>
            <a:pPr marL="407670" marR="5080">
              <a:lnSpc>
                <a:spcPct val="102099"/>
              </a:lnSpc>
              <a:spcBef>
                <a:spcPts val="5"/>
              </a:spcBef>
            </a:pPr>
            <a:r>
              <a:rPr sz="1200" dirty="0">
                <a:latin typeface="Century Gothic"/>
                <a:cs typeface="Century Gothic"/>
              </a:rPr>
              <a:t>representing time </a:t>
            </a:r>
            <a:r>
              <a:rPr sz="1200" spc="-5" dirty="0">
                <a:latin typeface="Century Gothic"/>
                <a:cs typeface="Century Gothic"/>
              </a:rPr>
              <a:t>in seconds, and converts </a:t>
            </a:r>
            <a:r>
              <a:rPr sz="1200" dirty="0">
                <a:latin typeface="Century Gothic"/>
                <a:cs typeface="Century Gothic"/>
              </a:rPr>
              <a:t>it to </a:t>
            </a:r>
            <a:r>
              <a:rPr sz="1200" spc="-5" dirty="0">
                <a:latin typeface="Century Gothic"/>
                <a:cs typeface="Century Gothic"/>
              </a:rPr>
              <a:t>equivalent </a:t>
            </a:r>
            <a:r>
              <a:rPr sz="1200" dirty="0">
                <a:latin typeface="Century Gothic"/>
                <a:cs typeface="Century Gothic"/>
              </a:rPr>
              <a:t>hours </a:t>
            </a:r>
            <a:r>
              <a:rPr sz="1200" spc="-5" dirty="0">
                <a:latin typeface="Century Gothic"/>
                <a:cs typeface="Century Gothic"/>
              </a:rPr>
              <a:t>(hr),  </a:t>
            </a:r>
            <a:r>
              <a:rPr sz="1200" dirty="0">
                <a:latin typeface="Century Gothic"/>
                <a:cs typeface="Century Gothic"/>
              </a:rPr>
              <a:t>minutes </a:t>
            </a:r>
            <a:r>
              <a:rPr sz="1200" spc="-5" dirty="0">
                <a:latin typeface="Century Gothic"/>
                <a:cs typeface="Century Gothic"/>
              </a:rPr>
              <a:t>(mn), and </a:t>
            </a:r>
            <a:r>
              <a:rPr sz="1200" dirty="0">
                <a:latin typeface="Century Gothic"/>
                <a:cs typeface="Century Gothic"/>
              </a:rPr>
              <a:t>seconds </a:t>
            </a:r>
            <a:r>
              <a:rPr sz="1200" spc="-5" dirty="0">
                <a:latin typeface="Century Gothic"/>
                <a:cs typeface="Century Gothic"/>
              </a:rPr>
              <a:t>(sec), </a:t>
            </a:r>
            <a:r>
              <a:rPr sz="1200" spc="5" dirty="0">
                <a:latin typeface="Century Gothic"/>
                <a:cs typeface="Century Gothic"/>
              </a:rPr>
              <a:t>in </a:t>
            </a:r>
            <a:r>
              <a:rPr sz="1200" dirty="0">
                <a:latin typeface="Century Gothic"/>
                <a:cs typeface="Century Gothic"/>
              </a:rPr>
              <a:t>the following</a:t>
            </a:r>
            <a:r>
              <a:rPr sz="1200" spc="-6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form:</a:t>
            </a:r>
          </a:p>
          <a:p>
            <a:pPr marL="407670">
              <a:lnSpc>
                <a:spcPct val="100000"/>
              </a:lnSpc>
              <a:spcBef>
                <a:spcPts val="30"/>
              </a:spcBef>
            </a:pPr>
            <a:r>
              <a:rPr sz="1200" b="1" spc="-5" dirty="0">
                <a:latin typeface="Century Gothic"/>
                <a:cs typeface="Century Gothic"/>
              </a:rPr>
              <a:t>hr </a:t>
            </a:r>
            <a:r>
              <a:rPr sz="1200" b="1" dirty="0">
                <a:latin typeface="Century Gothic"/>
                <a:cs typeface="Century Gothic"/>
              </a:rPr>
              <a:t>: mn : </a:t>
            </a:r>
            <a:r>
              <a:rPr sz="1200" b="1" spc="-5" dirty="0">
                <a:latin typeface="Century Gothic"/>
                <a:cs typeface="Century Gothic"/>
              </a:rPr>
              <a:t>sec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33400">
              <a:lnSpc>
                <a:spcPct val="100000"/>
              </a:lnSpc>
            </a:pPr>
            <a:r>
              <a:rPr sz="1200" b="1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i.e.:</a:t>
            </a:r>
            <a:endParaRPr sz="1200" dirty="0">
              <a:latin typeface="Century Gothic"/>
              <a:cs typeface="Century Gothic"/>
            </a:endParaRPr>
          </a:p>
          <a:p>
            <a:pPr marL="661035">
              <a:lnSpc>
                <a:spcPct val="100000"/>
              </a:lnSpc>
              <a:spcBef>
                <a:spcPts val="35"/>
              </a:spcBef>
              <a:tabLst>
                <a:tab pos="1247140" algn="l"/>
              </a:tabLst>
            </a:pPr>
            <a:r>
              <a:rPr sz="1200" spc="-5" dirty="0">
                <a:latin typeface="Century Gothic"/>
                <a:cs typeface="Century Gothic"/>
              </a:rPr>
              <a:t>Input:	4000</a:t>
            </a:r>
            <a:endParaRPr sz="1200" dirty="0">
              <a:latin typeface="Century Gothic"/>
              <a:cs typeface="Century Gothic"/>
            </a:endParaRPr>
          </a:p>
          <a:p>
            <a:pPr marL="660400">
              <a:lnSpc>
                <a:spcPct val="100000"/>
              </a:lnSpc>
              <a:spcBef>
                <a:spcPts val="30"/>
              </a:spcBef>
            </a:pPr>
            <a:r>
              <a:rPr sz="1200" spc="-5" dirty="0">
                <a:latin typeface="Century Gothic"/>
                <a:cs typeface="Century Gothic"/>
              </a:rPr>
              <a:t>Output: </a:t>
            </a:r>
            <a:r>
              <a:rPr sz="1200" dirty="0">
                <a:latin typeface="Century Gothic"/>
                <a:cs typeface="Century Gothic"/>
              </a:rPr>
              <a:t>1 : 6 :</a:t>
            </a:r>
            <a:r>
              <a:rPr sz="1200" spc="-2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40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48739" y="1239774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19050">
            <a:solidFill>
              <a:srgbClr val="01010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7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2105" y="811021"/>
            <a:ext cx="5677535" cy="28708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7670" marR="5080" indent="-395605">
              <a:lnSpc>
                <a:spcPct val="102099"/>
              </a:lnSpc>
              <a:spcBef>
                <a:spcPts val="70"/>
              </a:spcBef>
              <a:tabLst>
                <a:tab pos="407670" algn="l"/>
              </a:tabLst>
            </a:pPr>
            <a:r>
              <a:rPr sz="1200" spc="-5" dirty="0">
                <a:latin typeface="Century Gothic"/>
                <a:cs typeface="Century Gothic"/>
              </a:rPr>
              <a:t>Q6: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using function, </a:t>
            </a:r>
            <a:r>
              <a:rPr sz="1200" dirty="0">
                <a:latin typeface="Century Gothic"/>
                <a:cs typeface="Century Gothic"/>
              </a:rPr>
              <a:t>to see if a </a:t>
            </a:r>
            <a:r>
              <a:rPr sz="1200" spc="-5" dirty="0">
                <a:latin typeface="Century Gothic"/>
                <a:cs typeface="Century Gothic"/>
              </a:rPr>
              <a:t>number </a:t>
            </a:r>
            <a:r>
              <a:rPr sz="1200" dirty="0">
                <a:latin typeface="Century Gothic"/>
                <a:cs typeface="Century Gothic"/>
              </a:rPr>
              <a:t>is an </a:t>
            </a:r>
            <a:r>
              <a:rPr sz="1200" spc="-5" dirty="0">
                <a:latin typeface="Century Gothic"/>
                <a:cs typeface="Century Gothic"/>
              </a:rPr>
              <a:t>integer  </a:t>
            </a:r>
            <a:r>
              <a:rPr sz="1200" dirty="0">
                <a:latin typeface="Century Gothic"/>
                <a:cs typeface="Century Gothic"/>
              </a:rPr>
              <a:t>(odd or </a:t>
            </a:r>
            <a:r>
              <a:rPr sz="1200" spc="-5" dirty="0">
                <a:latin typeface="Century Gothic"/>
                <a:cs typeface="Century Gothic"/>
              </a:rPr>
              <a:t>even) </a:t>
            </a:r>
            <a:r>
              <a:rPr sz="1200" dirty="0">
                <a:latin typeface="Century Gothic"/>
                <a:cs typeface="Century Gothic"/>
              </a:rPr>
              <a:t>or not an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integer.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407670" algn="l"/>
              </a:tabLst>
            </a:pPr>
            <a:r>
              <a:rPr sz="1200" spc="-5" dirty="0">
                <a:latin typeface="Century Gothic"/>
                <a:cs typeface="Century Gothic"/>
              </a:rPr>
              <a:t>Q7:	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represent the permutation of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n.</a:t>
            </a:r>
            <a:endParaRPr sz="1200">
              <a:latin typeface="Century Gothic"/>
              <a:cs typeface="Century Gothic"/>
            </a:endParaRPr>
          </a:p>
          <a:p>
            <a:pPr marL="407670" marR="5080">
              <a:lnSpc>
                <a:spcPct val="102299"/>
              </a:lnSpc>
              <a:spcBef>
                <a:spcPts val="615"/>
              </a:spcBef>
            </a:pPr>
            <a:r>
              <a:rPr sz="1100" i="1" dirty="0">
                <a:latin typeface="Century Gothic"/>
                <a:cs typeface="Century Gothic"/>
              </a:rPr>
              <a:t>The </a:t>
            </a:r>
            <a:r>
              <a:rPr sz="1100" i="1" spc="-5" dirty="0">
                <a:latin typeface="Century Gothic"/>
                <a:cs typeface="Century Gothic"/>
              </a:rPr>
              <a:t>idea is permutation of n is an order arrangement of the numbers  n*(n-1)*(n-2)</a:t>
            </a:r>
            <a:r>
              <a:rPr sz="1100" i="1" spc="-1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…*2*1=2!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407670" marR="5080" indent="-395605" algn="just">
              <a:lnSpc>
                <a:spcPct val="102099"/>
              </a:lnSpc>
              <a:spcBef>
                <a:spcPts val="5"/>
              </a:spcBef>
            </a:pPr>
            <a:r>
              <a:rPr sz="1200" spc="-5" dirty="0">
                <a:latin typeface="Century Gothic"/>
                <a:cs typeface="Century Gothic"/>
              </a:rPr>
              <a:t>Q8: 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inputs a </a:t>
            </a:r>
            <a:r>
              <a:rPr sz="1200" spc="-5" dirty="0">
                <a:latin typeface="Century Gothic"/>
                <a:cs typeface="Century Gothic"/>
              </a:rPr>
              <a:t>student’s </a:t>
            </a:r>
            <a:r>
              <a:rPr sz="1200" dirty="0">
                <a:latin typeface="Century Gothic"/>
                <a:cs typeface="Century Gothic"/>
              </a:rPr>
              <a:t>average and  returns 4 </a:t>
            </a:r>
            <a:r>
              <a:rPr sz="1200" spc="-5" dirty="0">
                <a:latin typeface="Century Gothic"/>
                <a:cs typeface="Century Gothic"/>
              </a:rPr>
              <a:t>if student’s </a:t>
            </a:r>
            <a:r>
              <a:rPr sz="1200" dirty="0">
                <a:latin typeface="Century Gothic"/>
                <a:cs typeface="Century Gothic"/>
              </a:rPr>
              <a:t>average is 90-100, 3 if the average is </a:t>
            </a:r>
            <a:r>
              <a:rPr sz="1200" spc="-5" dirty="0">
                <a:latin typeface="Century Gothic"/>
                <a:cs typeface="Century Gothic"/>
              </a:rPr>
              <a:t>80-89, </a:t>
            </a:r>
            <a:r>
              <a:rPr sz="1200" dirty="0">
                <a:latin typeface="Century Gothic"/>
                <a:cs typeface="Century Gothic"/>
              </a:rPr>
              <a:t>2 </a:t>
            </a: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dirty="0">
                <a:latin typeface="Century Gothic"/>
                <a:cs typeface="Century Gothic"/>
              </a:rPr>
              <a:t>the  </a:t>
            </a:r>
            <a:r>
              <a:rPr sz="1200" spc="-5" dirty="0">
                <a:latin typeface="Century Gothic"/>
                <a:cs typeface="Century Gothic"/>
              </a:rPr>
              <a:t>average is 70-79, </a:t>
            </a:r>
            <a:r>
              <a:rPr sz="1200" dirty="0">
                <a:latin typeface="Century Gothic"/>
                <a:cs typeface="Century Gothic"/>
              </a:rPr>
              <a:t>1 </a:t>
            </a: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spc="-5" dirty="0">
                <a:latin typeface="Century Gothic"/>
                <a:cs typeface="Century Gothic"/>
              </a:rPr>
              <a:t>the average is 60-69, and </a:t>
            </a:r>
            <a:r>
              <a:rPr sz="1200" dirty="0">
                <a:latin typeface="Century Gothic"/>
                <a:cs typeface="Century Gothic"/>
              </a:rPr>
              <a:t>0 </a:t>
            </a:r>
            <a:r>
              <a:rPr sz="1200" spc="-5" dirty="0">
                <a:latin typeface="Century Gothic"/>
                <a:cs typeface="Century Gothic"/>
              </a:rPr>
              <a:t>if </a:t>
            </a:r>
            <a:r>
              <a:rPr sz="1200" dirty="0">
                <a:latin typeface="Century Gothic"/>
                <a:cs typeface="Century Gothic"/>
              </a:rPr>
              <a:t>the </a:t>
            </a:r>
            <a:r>
              <a:rPr sz="1200" spc="-5" dirty="0">
                <a:latin typeface="Century Gothic"/>
                <a:cs typeface="Century Gothic"/>
              </a:rPr>
              <a:t>average </a:t>
            </a:r>
            <a:r>
              <a:rPr sz="1200" dirty="0">
                <a:latin typeface="Century Gothic"/>
                <a:cs typeface="Century Gothic"/>
              </a:rPr>
              <a:t>is </a:t>
            </a:r>
            <a:r>
              <a:rPr sz="1200" spc="-5" dirty="0">
                <a:latin typeface="Century Gothic"/>
                <a:cs typeface="Century Gothic"/>
              </a:rPr>
              <a:t>lower  </a:t>
            </a:r>
            <a:r>
              <a:rPr sz="1200" dirty="0">
                <a:latin typeface="Century Gothic"/>
                <a:cs typeface="Century Gothic"/>
              </a:rPr>
              <a:t>than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60.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407670" marR="5080" indent="-395605" algn="just">
              <a:lnSpc>
                <a:spcPct val="102099"/>
              </a:lnSpc>
            </a:pPr>
            <a:r>
              <a:rPr sz="1200" spc="-5" dirty="0">
                <a:latin typeface="Century Gothic"/>
                <a:cs typeface="Century Gothic"/>
              </a:rPr>
              <a:t>Q9: The Fibonacci Series </a:t>
            </a:r>
            <a:r>
              <a:rPr sz="1200" dirty="0">
                <a:latin typeface="Century Gothic"/>
                <a:cs typeface="Century Gothic"/>
              </a:rPr>
              <a:t>is: 0, 1, 1, 2, 3, 5, 8, 13, 21, … </a:t>
            </a:r>
            <a:r>
              <a:rPr sz="1200" spc="-5" dirty="0">
                <a:latin typeface="Century Gothic"/>
                <a:cs typeface="Century Gothic"/>
              </a:rPr>
              <a:t>It begins </a:t>
            </a:r>
            <a:r>
              <a:rPr sz="1200" dirty="0">
                <a:latin typeface="Century Gothic"/>
                <a:cs typeface="Century Gothic"/>
              </a:rPr>
              <a:t>with </a:t>
            </a:r>
            <a:r>
              <a:rPr sz="1200" spc="-5" dirty="0">
                <a:latin typeface="Century Gothic"/>
                <a:cs typeface="Century Gothic"/>
              </a:rPr>
              <a:t>the  </a:t>
            </a:r>
            <a:r>
              <a:rPr sz="1200" dirty="0">
                <a:latin typeface="Century Gothic"/>
                <a:cs typeface="Century Gothic"/>
              </a:rPr>
              <a:t>terms 0 </a:t>
            </a:r>
            <a:r>
              <a:rPr sz="1200" spc="-5" dirty="0">
                <a:latin typeface="Century Gothic"/>
                <a:cs typeface="Century Gothic"/>
              </a:rPr>
              <a:t>and 1and </a:t>
            </a:r>
            <a:r>
              <a:rPr sz="1200" dirty="0">
                <a:latin typeface="Century Gothic"/>
                <a:cs typeface="Century Gothic"/>
              </a:rPr>
              <a:t>has the </a:t>
            </a:r>
            <a:r>
              <a:rPr sz="1200" spc="-5" dirty="0">
                <a:latin typeface="Century Gothic"/>
                <a:cs typeface="Century Gothic"/>
              </a:rPr>
              <a:t>property that each succeeding term is the  sum </a:t>
            </a:r>
            <a:r>
              <a:rPr sz="1200" dirty="0">
                <a:latin typeface="Century Gothic"/>
                <a:cs typeface="Century Gothic"/>
              </a:rPr>
              <a:t>of </a:t>
            </a:r>
            <a:r>
              <a:rPr sz="1200" spc="-5" dirty="0">
                <a:latin typeface="Century Gothic"/>
                <a:cs typeface="Century Gothic"/>
              </a:rPr>
              <a:t>the two preceding terms. 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using function, 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calculate </a:t>
            </a:r>
            <a:r>
              <a:rPr sz="1200" dirty="0">
                <a:latin typeface="Century Gothic"/>
                <a:cs typeface="Century Gothic"/>
              </a:rPr>
              <a:t>the nth </a:t>
            </a:r>
            <a:r>
              <a:rPr sz="1200" spc="-5" dirty="0">
                <a:latin typeface="Century Gothic"/>
                <a:cs typeface="Century Gothic"/>
              </a:rPr>
              <a:t>Fibonacci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number.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7524" y="3847591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</a:t>
            </a:r>
            <a:r>
              <a:rPr sz="1200" dirty="0">
                <a:latin typeface="Century Gothic"/>
                <a:cs typeface="Century Gothic"/>
              </a:rPr>
              <a:t>10: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7538" y="3847591"/>
            <a:ext cx="5283200" cy="3949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</a:t>
            </a:r>
            <a:r>
              <a:rPr sz="1200" spc="-5" dirty="0">
                <a:latin typeface="Century Gothic"/>
                <a:cs typeface="Century Gothic"/>
              </a:rPr>
              <a:t>calculate the factorial of an  integer </a:t>
            </a:r>
            <a:r>
              <a:rPr sz="1200" dirty="0">
                <a:latin typeface="Century Gothic"/>
                <a:cs typeface="Century Gothic"/>
              </a:rPr>
              <a:t>entered </a:t>
            </a:r>
            <a:r>
              <a:rPr sz="1200" spc="-5" dirty="0">
                <a:latin typeface="Century Gothic"/>
                <a:cs typeface="Century Gothic"/>
              </a:rPr>
              <a:t>by </a:t>
            </a:r>
            <a:r>
              <a:rPr sz="1200" dirty="0">
                <a:latin typeface="Century Gothic"/>
                <a:cs typeface="Century Gothic"/>
              </a:rPr>
              <a:t>the user </a:t>
            </a:r>
            <a:r>
              <a:rPr sz="1200" spc="-5" dirty="0">
                <a:latin typeface="Century Gothic"/>
                <a:cs typeface="Century Gothic"/>
              </a:rPr>
              <a:t>at </a:t>
            </a:r>
            <a:r>
              <a:rPr sz="1200" dirty="0">
                <a:latin typeface="Century Gothic"/>
                <a:cs typeface="Century Gothic"/>
              </a:rPr>
              <a:t>the main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program.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7524" y="4407661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</a:t>
            </a:r>
            <a:r>
              <a:rPr sz="1200" dirty="0">
                <a:latin typeface="Century Gothic"/>
                <a:cs typeface="Century Gothic"/>
              </a:rPr>
              <a:t>11: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7538" y="4407661"/>
            <a:ext cx="5282565" cy="3962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-635">
              <a:lnSpc>
                <a:spcPct val="102499"/>
              </a:lnSpc>
              <a:spcBef>
                <a:spcPts val="6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using </a:t>
            </a:r>
            <a:r>
              <a:rPr sz="1200" dirty="0">
                <a:latin typeface="Century Gothic"/>
                <a:cs typeface="Century Gothic"/>
              </a:rPr>
              <a:t>function, to evaluate </a:t>
            </a:r>
            <a:r>
              <a:rPr sz="1200" spc="-5" dirty="0">
                <a:latin typeface="Century Gothic"/>
                <a:cs typeface="Century Gothic"/>
              </a:rPr>
              <a:t>the following  </a:t>
            </a:r>
            <a:r>
              <a:rPr sz="1200" dirty="0">
                <a:latin typeface="Century Gothic"/>
                <a:cs typeface="Century Gothic"/>
              </a:rPr>
              <a:t>equation: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3139" y="4793741"/>
            <a:ext cx="845057" cy="348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17524" y="5317490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Q</a:t>
            </a:r>
            <a:r>
              <a:rPr sz="1200" dirty="0">
                <a:latin typeface="Century Gothic"/>
                <a:cs typeface="Century Gothic"/>
              </a:rPr>
              <a:t>12: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7524" y="6158738"/>
            <a:ext cx="369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Q13: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97256" y="6169151"/>
            <a:ext cx="210606" cy="233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97538" y="5317490"/>
            <a:ext cx="5282565" cy="139382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70"/>
              </a:spcBef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</a:t>
            </a:r>
            <a:r>
              <a:rPr sz="1200" spc="-5" dirty="0">
                <a:latin typeface="Century Gothic"/>
                <a:cs typeface="Century Gothic"/>
              </a:rPr>
              <a:t>C++ 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 </a:t>
            </a:r>
            <a:r>
              <a:rPr sz="1200" dirty="0">
                <a:latin typeface="Century Gothic"/>
                <a:cs typeface="Century Gothic"/>
              </a:rPr>
              <a:t>to test the year </a:t>
            </a:r>
            <a:r>
              <a:rPr sz="1200" spc="5" dirty="0">
                <a:latin typeface="Century Gothic"/>
                <a:cs typeface="Century Gothic"/>
              </a:rPr>
              <a:t>if </a:t>
            </a:r>
            <a:r>
              <a:rPr sz="1200" spc="-5" dirty="0">
                <a:latin typeface="Century Gothic"/>
                <a:cs typeface="Century Gothic"/>
              </a:rPr>
              <a:t>it’s </a:t>
            </a:r>
            <a:r>
              <a:rPr sz="1200" dirty="0">
                <a:latin typeface="Century Gothic"/>
                <a:cs typeface="Century Gothic"/>
              </a:rPr>
              <a:t>a leap or  not.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954405" algn="l"/>
              </a:tabLst>
            </a:pPr>
            <a:r>
              <a:rPr sz="1100" b="1" i="1" spc="-5" dirty="0">
                <a:latin typeface="Century Gothic"/>
                <a:cs typeface="Century Gothic"/>
              </a:rPr>
              <a:t>Note: </a:t>
            </a:r>
            <a:r>
              <a:rPr sz="1100" b="1" i="1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use	y % 4 == 0 &amp;&amp; y % 100 != 0 :: y % 400</a:t>
            </a:r>
            <a:r>
              <a:rPr sz="1100" i="1" spc="70" dirty="0">
                <a:latin typeface="Century Gothic"/>
                <a:cs typeface="Century Gothic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==0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09645" algn="l"/>
              </a:tabLst>
            </a:pPr>
            <a:r>
              <a:rPr sz="1200" spc="-5" dirty="0">
                <a:latin typeface="Century Gothic"/>
                <a:cs typeface="Century Gothic"/>
              </a:rPr>
              <a:t>Write </a:t>
            </a:r>
            <a:r>
              <a:rPr sz="1200" dirty="0">
                <a:latin typeface="Century Gothic"/>
                <a:cs typeface="Century Gothic"/>
              </a:rPr>
              <a:t>a C++ </a:t>
            </a:r>
            <a:r>
              <a:rPr sz="1200" spc="-5" dirty="0">
                <a:latin typeface="Century Gothic"/>
                <a:cs typeface="Century Gothic"/>
              </a:rPr>
              <a:t>program, </a:t>
            </a:r>
            <a:r>
              <a:rPr sz="1200" dirty="0">
                <a:latin typeface="Century Gothic"/>
                <a:cs typeface="Century Gothic"/>
              </a:rPr>
              <a:t>using </a:t>
            </a:r>
            <a:r>
              <a:rPr sz="1200" spc="-5" dirty="0">
                <a:latin typeface="Century Gothic"/>
                <a:cs typeface="Century Gothic"/>
              </a:rPr>
              <a:t>function,</a:t>
            </a:r>
            <a:r>
              <a:rPr sz="1200" spc="4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to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find	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100" b="1" i="1" spc="-5" dirty="0">
                <a:latin typeface="Century Gothic"/>
                <a:cs typeface="Century Gothic"/>
              </a:rPr>
              <a:t>Note: </a:t>
            </a:r>
            <a:r>
              <a:rPr sz="1100" i="1" spc="-5" dirty="0">
                <a:latin typeface="Century Gothic"/>
                <a:cs typeface="Century Gothic"/>
              </a:rPr>
              <a:t>use </a:t>
            </a:r>
            <a:r>
              <a:rPr sz="1100" b="1" i="1" spc="-5" dirty="0">
                <a:latin typeface="Century Gothic"/>
                <a:cs typeface="Century Gothic"/>
              </a:rPr>
              <a:t>pow </a:t>
            </a:r>
            <a:r>
              <a:rPr sz="1100" i="1" spc="-5" dirty="0">
                <a:latin typeface="Century Gothic"/>
                <a:cs typeface="Century Gothic"/>
              </a:rPr>
              <a:t>instruction with </a:t>
            </a:r>
            <a:r>
              <a:rPr sz="1100" b="1" i="1" spc="-5" dirty="0">
                <a:latin typeface="Century Gothic"/>
                <a:cs typeface="Century Gothic"/>
              </a:rPr>
              <a:t>math.h</a:t>
            </a:r>
            <a:r>
              <a:rPr sz="1100" b="1" i="1" spc="1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library.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30" dirty="0" smtClean="0"/>
              <a:t> </a:t>
            </a:r>
            <a:r>
              <a:rPr spc="-5" dirty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dirty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8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7770" y="2212568"/>
            <a:ext cx="3018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/>
                <a:cs typeface="Century Gothic"/>
              </a:rPr>
              <a:t>The Programming </a:t>
            </a:r>
            <a:r>
              <a:rPr sz="1800" spc="-5" dirty="0">
                <a:latin typeface="Century Gothic"/>
                <a:cs typeface="Century Gothic"/>
              </a:rPr>
              <a:t>with</a:t>
            </a:r>
            <a:r>
              <a:rPr sz="1800" spc="-9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C++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3200" y="3028950"/>
            <a:ext cx="1866900" cy="904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060" marR="5080" indent="-213995">
              <a:lnSpc>
                <a:spcPct val="116199"/>
              </a:lnSpc>
              <a:spcBef>
                <a:spcPts val="95"/>
              </a:spcBef>
            </a:pPr>
            <a:r>
              <a:rPr sz="2500" b="1" dirty="0">
                <a:latin typeface="Comic Sans MS"/>
                <a:cs typeface="Comic Sans MS"/>
              </a:rPr>
              <a:t>Chapter</a:t>
            </a:r>
            <a:r>
              <a:rPr sz="2500" b="1" spc="-90" dirty="0">
                <a:latin typeface="Comic Sans MS"/>
                <a:cs typeface="Comic Sans MS"/>
              </a:rPr>
              <a:t> </a:t>
            </a:r>
            <a:r>
              <a:rPr sz="2500" b="1" spc="-5" dirty="0">
                <a:latin typeface="Comic Sans MS"/>
                <a:cs typeface="Comic Sans MS"/>
              </a:rPr>
              <a:t>Six  </a:t>
            </a:r>
            <a:r>
              <a:rPr lang="en-US" sz="2500" b="1" spc="-5" dirty="0" smtClean="0">
                <a:latin typeface="Comic Sans MS"/>
                <a:cs typeface="Comic Sans MS"/>
              </a:rPr>
              <a:t>Array</a:t>
            </a:r>
            <a:r>
              <a:rPr sz="2500" b="1" spc="-5" dirty="0" smtClean="0">
                <a:latin typeface="Comic Sans MS"/>
                <a:cs typeface="Comic Sans MS"/>
              </a:rPr>
              <a:t>s</a:t>
            </a:r>
            <a:endParaRPr sz="25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5675131"/>
            <a:ext cx="5086985" cy="346964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900" b="1" u="sng" spc="-5" dirty="0">
                <a:uFill>
                  <a:solidFill>
                    <a:srgbClr val="000000"/>
                  </a:solidFill>
                </a:uFill>
                <a:latin typeface="Bradley Hand ITC"/>
                <a:cs typeface="Bradley Hand ITC"/>
              </a:rPr>
              <a:t>Topics:</a:t>
            </a:r>
            <a:endParaRPr sz="190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110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6.1 Arrays.</a:t>
            </a:r>
            <a:endParaRPr sz="180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6.2 Array of One</a:t>
            </a:r>
            <a:r>
              <a:rPr sz="1800" b="1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Dimension:</a:t>
            </a:r>
            <a:endParaRPr sz="1800">
              <a:latin typeface="Bradley Hand ITC"/>
              <a:cs typeface="Bradley Hand ITC"/>
            </a:endParaRPr>
          </a:p>
          <a:p>
            <a:pPr marL="1087755" lvl="1" indent="-161925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108839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1 Declaration of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Arrays.</a:t>
            </a:r>
            <a:endParaRPr sz="180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90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2 Initializing </a:t>
            </a:r>
            <a:r>
              <a:rPr sz="1800" b="1" dirty="0">
                <a:latin typeface="Bradley Hand ITC"/>
                <a:cs typeface="Bradley Hand ITC"/>
              </a:rPr>
              <a:t>Array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Elements.</a:t>
            </a:r>
            <a:endParaRPr sz="180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80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3 Accessing Array Elements.</a:t>
            </a:r>
            <a:endParaRPr sz="180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4 Read / Write / Process Array</a:t>
            </a:r>
            <a:r>
              <a:rPr sz="1800" b="1" spc="25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Elements.</a:t>
            </a:r>
            <a:endParaRPr sz="180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6.3 Array of Two</a:t>
            </a:r>
            <a:r>
              <a:rPr sz="1800" b="1" spc="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Dimension:</a:t>
            </a:r>
            <a:endParaRPr sz="1800">
              <a:latin typeface="Bradley Hand ITC"/>
              <a:cs typeface="Bradley Hand ITC"/>
            </a:endParaRPr>
          </a:p>
          <a:p>
            <a:pPr marL="1106805" lvl="1" indent="-180975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110744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1 Declaration of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2D-Arrays.</a:t>
            </a:r>
            <a:endParaRPr sz="180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2 Initializing 2D-Array</a:t>
            </a:r>
            <a:r>
              <a:rPr sz="1800" b="1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Elements.</a:t>
            </a:r>
            <a:endParaRPr sz="1800">
              <a:latin typeface="Bradley Hand ITC"/>
              <a:cs typeface="Bradley Hand ITC"/>
            </a:endParaRPr>
          </a:p>
          <a:p>
            <a:pPr marL="1087120" lvl="1" indent="-160655">
              <a:lnSpc>
                <a:spcPct val="100000"/>
              </a:lnSpc>
              <a:spcBef>
                <a:spcPts val="80"/>
              </a:spcBef>
              <a:buSzPct val="66666"/>
              <a:buFont typeface="Tahoma"/>
              <a:buChar char="&gt;"/>
              <a:tabLst>
                <a:tab pos="10871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3 Read / Write / Process Array</a:t>
            </a:r>
            <a:r>
              <a:rPr sz="1800" b="1" spc="25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Elements.</a:t>
            </a:r>
            <a:endParaRPr sz="1800">
              <a:latin typeface="Bradley Hand ITC"/>
              <a:cs typeface="Bradley Hand ITC"/>
            </a:endParaRPr>
          </a:p>
          <a:p>
            <a:pPr marL="629920" indent="-160020">
              <a:lnSpc>
                <a:spcPct val="100000"/>
              </a:lnSpc>
              <a:spcBef>
                <a:spcPts val="85"/>
              </a:spcBef>
              <a:buSzPct val="66666"/>
              <a:buFont typeface="Tahoma"/>
              <a:buChar char="&gt;"/>
              <a:tabLst>
                <a:tab pos="629920" algn="l"/>
              </a:tabLst>
            </a:pPr>
            <a:r>
              <a:rPr sz="1800" b="1" spc="-5" dirty="0">
                <a:latin typeface="Bradley Hand ITC"/>
                <a:cs typeface="Bradley Hand ITC"/>
              </a:rPr>
              <a:t>Worksheet</a:t>
            </a:r>
            <a:r>
              <a:rPr sz="1800" b="1" spc="-10" dirty="0">
                <a:latin typeface="Bradley Hand ITC"/>
                <a:cs typeface="Bradley Hand ITC"/>
              </a:rPr>
              <a:t> </a:t>
            </a:r>
            <a:r>
              <a:rPr sz="1800" b="1" spc="-5" dirty="0">
                <a:latin typeface="Bradley Hand ITC"/>
                <a:cs typeface="Bradley Hand ITC"/>
              </a:rPr>
              <a:t>6.</a:t>
            </a:r>
            <a:endParaRPr sz="1800">
              <a:latin typeface="Bradley Hand ITC"/>
              <a:cs typeface="Bradley Hand IT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72539" y="2641854"/>
            <a:ext cx="5219700" cy="0"/>
          </a:xfrm>
          <a:custGeom>
            <a:avLst/>
            <a:gdLst/>
            <a:ahLst/>
            <a:cxnLst/>
            <a:rect l="l" t="t" r="r" b="b"/>
            <a:pathLst>
              <a:path w="5219700">
                <a:moveTo>
                  <a:pt x="0" y="0"/>
                </a:moveTo>
                <a:lnTo>
                  <a:pt x="5219700" y="0"/>
                </a:lnTo>
              </a:path>
            </a:pathLst>
          </a:custGeom>
          <a:ln w="19050">
            <a:solidFill>
              <a:srgbClr val="01010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2824226" y="9413185"/>
            <a:ext cx="212407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5" dirty="0" smtClean="0">
                <a:latin typeface="Times New Roman"/>
                <a:cs typeface="Times New Roman"/>
              </a:rPr>
              <a:t>(</a:t>
            </a:r>
            <a:fld id="{81D60167-4931-47E6-BA6A-407CBD079E47}" type="slidenum">
              <a:rPr sz="1000" b="1" spc="-5" smtClean="0">
                <a:latin typeface="Century Gothic"/>
                <a:cs typeface="Century Gothic"/>
              </a:rPr>
              <a:pPr marL="12700" algn="ctr">
                <a:lnSpc>
                  <a:spcPct val="100000"/>
                </a:lnSpc>
                <a:spcBef>
                  <a:spcPts val="105"/>
                </a:spcBef>
              </a:pPr>
              <a:t>9</a:t>
            </a:fld>
            <a:r>
              <a:rPr spc="-5" dirty="0">
                <a:latin typeface="Times New Roman"/>
                <a:cs typeface="Times New Roman"/>
              </a:rPr>
              <a:t>)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3601</Words>
  <Application>Microsoft Office PowerPoint</Application>
  <PresentationFormat>Custom</PresentationFormat>
  <Paragraphs>520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Language</dc:title>
  <dc:creator>mazin</dc:creator>
  <cp:lastModifiedBy>Windows User</cp:lastModifiedBy>
  <cp:revision>12</cp:revision>
  <dcterms:created xsi:type="dcterms:W3CDTF">2020-03-15T15:37:28Z</dcterms:created>
  <dcterms:modified xsi:type="dcterms:W3CDTF">2020-03-17T09:54:21Z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2006-12-14T00:00:00Z</vt:filetime>
  </property>
  <property fmtid="{D5CDD505-2E9C-101B-9397-08002B2CF9AE}" pid="3" name="Creator">
    <vt:lpwstr>Acrobat PDFMaker 7.0 for Word</vt:lpwstr>
  </property>
  <property fmtid="{D5CDD505-2E9C-101B-9397-08002B2CF9AE}" pid="4" name="LastSaved">
    <vt:filetime>2020-03-15T00:00:00Z</vt:filetime>
  </property>
</Properties>
</file>